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67" r:id="rId3"/>
    <p:sldId id="268" r:id="rId4"/>
    <p:sldId id="293" r:id="rId5"/>
    <p:sldId id="393" r:id="rId6"/>
    <p:sldId id="392" r:id="rId7"/>
    <p:sldId id="396" r:id="rId8"/>
    <p:sldId id="395" r:id="rId9"/>
    <p:sldId id="398" r:id="rId10"/>
    <p:sldId id="399" r:id="rId11"/>
    <p:sldId id="401" r:id="rId12"/>
    <p:sldId id="456" r:id="rId13"/>
    <p:sldId id="458" r:id="rId14"/>
    <p:sldId id="460" r:id="rId15"/>
    <p:sldId id="457" r:id="rId16"/>
    <p:sldId id="402" r:id="rId17"/>
    <p:sldId id="429" r:id="rId18"/>
    <p:sldId id="430" r:id="rId19"/>
    <p:sldId id="462" r:id="rId20"/>
    <p:sldId id="463" r:id="rId21"/>
    <p:sldId id="464" r:id="rId22"/>
    <p:sldId id="415" r:id="rId23"/>
    <p:sldId id="425" r:id="rId24"/>
    <p:sldId id="426" r:id="rId25"/>
    <p:sldId id="427" r:id="rId26"/>
    <p:sldId id="428" r:id="rId27"/>
    <p:sldId id="403" r:id="rId28"/>
    <p:sldId id="414" r:id="rId29"/>
    <p:sldId id="408" r:id="rId30"/>
    <p:sldId id="448" r:id="rId31"/>
    <p:sldId id="397" r:id="rId32"/>
    <p:sldId id="405" r:id="rId33"/>
    <p:sldId id="406" r:id="rId34"/>
    <p:sldId id="407" r:id="rId35"/>
    <p:sldId id="409" r:id="rId36"/>
    <p:sldId id="413" r:id="rId37"/>
    <p:sldId id="410" r:id="rId38"/>
    <p:sldId id="416" r:id="rId39"/>
    <p:sldId id="442" r:id="rId40"/>
    <p:sldId id="443" r:id="rId41"/>
    <p:sldId id="444" r:id="rId42"/>
    <p:sldId id="445" r:id="rId43"/>
    <p:sldId id="446" r:id="rId44"/>
    <p:sldId id="450" r:id="rId45"/>
    <p:sldId id="435" r:id="rId46"/>
    <p:sldId id="437" r:id="rId47"/>
    <p:sldId id="438" r:id="rId48"/>
    <p:sldId id="439" r:id="rId49"/>
    <p:sldId id="440" r:id="rId50"/>
    <p:sldId id="449" r:id="rId51"/>
    <p:sldId id="455" r:id="rId52"/>
    <p:sldId id="441" r:id="rId53"/>
    <p:sldId id="451" r:id="rId54"/>
    <p:sldId id="452" r:id="rId55"/>
    <p:sldId id="453" r:id="rId56"/>
    <p:sldId id="454" r:id="rId57"/>
    <p:sldId id="411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90033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39" autoAdjust="0"/>
    <p:restoredTop sz="80834" autoAdjust="0"/>
  </p:normalViewPr>
  <p:slideViewPr>
    <p:cSldViewPr>
      <p:cViewPr>
        <p:scale>
          <a:sx n="66" d="100"/>
          <a:sy n="66" d="100"/>
        </p:scale>
        <p:origin x="2040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51"/>
    </p:cViewPr>
  </p:sorterViewPr>
  <p:notesViewPr>
    <p:cSldViewPr>
      <p:cViewPr varScale="1">
        <p:scale>
          <a:sx n="118" d="100"/>
          <a:sy n="118" d="100"/>
        </p:scale>
        <p:origin x="-161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>
            <a:extLst>
              <a:ext uri="{FF2B5EF4-FFF2-40B4-BE49-F238E27FC236}">
                <a16:creationId xmlns:a16="http://schemas.microsoft.com/office/drawing/2014/main" id="{336ABBE5-53A0-469D-8078-FC578754ED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7" name="Rectangle 1027">
            <a:extLst>
              <a:ext uri="{FF2B5EF4-FFF2-40B4-BE49-F238E27FC236}">
                <a16:creationId xmlns:a16="http://schemas.microsoft.com/office/drawing/2014/main" id="{FE823962-E6D0-4C0B-A228-DDF38825FDF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8" name="Rectangle 1028">
            <a:extLst>
              <a:ext uri="{FF2B5EF4-FFF2-40B4-BE49-F238E27FC236}">
                <a16:creationId xmlns:a16="http://schemas.microsoft.com/office/drawing/2014/main" id="{933F69A7-867A-4FB1-B785-C3BCE3A5BF9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9" name="Rectangle 1029">
            <a:extLst>
              <a:ext uri="{FF2B5EF4-FFF2-40B4-BE49-F238E27FC236}">
                <a16:creationId xmlns:a16="http://schemas.microsoft.com/office/drawing/2014/main" id="{9C4F84DB-53F5-4970-81FA-ECF34829B83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F4F540-AB66-449A-837A-EDD1D58AE3A5}" type="slidenum">
              <a:rPr lang="en-US" altLang="LID4096"/>
              <a:pPr>
                <a:defRPr/>
              </a:pPr>
              <a:t>‹#›</a:t>
            </a:fld>
            <a:endParaRPr lang="en-US" altLang="LID4096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2A33411-C8A9-4917-8FD7-C9EE17A8F5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LID4096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3DF833F-40C7-4933-A743-A40CBE330F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GB" altLang="LID4096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581DF6BB-5A99-48A5-9E7D-A6DEE33325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368A9B4-4F45-45BC-B10F-BF2502075D0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ID4096" noProof="0"/>
              <a:t>Click to edit Master text styles</a:t>
            </a:r>
          </a:p>
          <a:p>
            <a:pPr lvl="1"/>
            <a:r>
              <a:rPr lang="en-GB" altLang="LID4096" noProof="0"/>
              <a:t>Second level</a:t>
            </a:r>
          </a:p>
          <a:p>
            <a:pPr lvl="2"/>
            <a:r>
              <a:rPr lang="en-GB" altLang="LID4096" noProof="0"/>
              <a:t>Third level</a:t>
            </a:r>
          </a:p>
          <a:p>
            <a:pPr lvl="3"/>
            <a:r>
              <a:rPr lang="en-GB" altLang="LID4096" noProof="0"/>
              <a:t>Fourth level</a:t>
            </a:r>
          </a:p>
          <a:p>
            <a:pPr lvl="4"/>
            <a:r>
              <a:rPr lang="en-GB" altLang="LID4096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EB9B449-326F-423B-9333-317B808E3C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430D9B82-21FA-4D1B-881B-8DF4D5A991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CE6267B-2174-47DF-9431-33C4CBC9A3E2}" type="slidenum">
              <a:rPr lang="en-GB" altLang="LID4096"/>
              <a:pPr>
                <a:defRPr/>
              </a:pPr>
              <a:t>‹#›</a:t>
            </a:fld>
            <a:endParaRPr lang="en-GB" altLang="LID4096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685C9D3C-5200-4DAC-B985-56A60D6184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LID4096" sz="1200">
                <a:latin typeface="Verdana" panose="020B0604030504040204" pitchFamily="34" charset="0"/>
              </a:rPr>
              <a:t>\</a:t>
            </a:r>
            <a:endParaRPr lang="en-GB" altLang="LID4096" sz="1200"/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9A7CE1A9-F88C-4240-B23C-C2DD54B46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AE9A2FB-E991-4FED-B525-8B7242B78036}" type="slidenum">
              <a:rPr lang="en-GB" altLang="LID4096" sz="1200" smtClean="0">
                <a:latin typeface="Verdana" panose="020B0604030504040204" pitchFamily="34" charset="0"/>
              </a:rPr>
              <a:pPr/>
              <a:t>1</a:t>
            </a:fld>
            <a:endParaRPr lang="en-GB" altLang="LID4096" sz="1200">
              <a:latin typeface="Verdana" panose="020B0604030504040204" pitchFamily="34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DACE77B5-8656-43B8-9A16-E4AC18130F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8B9A089A-B29B-4394-82EC-C29EFA615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LID4096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784308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814971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11724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355208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984195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550537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792464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249868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19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118117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52992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602746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514856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SOS model: cup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883284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863930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562693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2669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0667350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29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230518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970544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860860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038310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495401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CC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9548314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625085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65069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778808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280922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50.000 source activations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2922696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ToDo</a:t>
            </a:r>
            <a:r>
              <a:rPr lang="de-DE" dirty="0"/>
              <a:t>: </a:t>
            </a:r>
            <a:r>
              <a:rPr lang="de-DE" dirty="0" err="1"/>
              <a:t>Redo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,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don‘t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aligned</a:t>
            </a:r>
            <a:r>
              <a:rPr lang="de-DE" dirty="0"/>
              <a:t> 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39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5782811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0866909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2857459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39725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499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9147015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the last result I got. In principle, we can go down to 0.4 mm grids, so I’ll continue a bit. One can see that you get high resolution features, sharp boundaries and a larger field of view compared to the TOF reconstruction. The image contains a few artifacts. Some of them come from the phantom design (reflections from the </a:t>
            </a:r>
            <a:r>
              <a:rPr lang="en-US" dirty="0" err="1"/>
              <a:t>airsurface</a:t>
            </a:r>
            <a:r>
              <a:rPr lang="en-US" dirty="0"/>
              <a:t>, there is another breast cup in there that I did not know about, the interface between the oil and PAA has areas of higher and lower density and gaps in acoustic coupling). 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947189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5789996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8109760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8457853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9453033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49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0843922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4821767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9293669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695348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0081694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 find amazing is that this improvement relies on using a mathematical model of wave-matter interaction with the help a big bag of applied mathematics tricks: From numerical wave propagation, stochastic optimization, multi-grid schemes and other things. 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6142676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codes depth, everything above 3cm is clipped off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0489434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codes depth, everything above 3cm is clipped off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4586166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codes depth, everything above 3cm is clipped off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3666030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  <a:p>
            <a:endParaRPr lang="en-US" dirty="0">
              <a:solidFill>
                <a:srgbClr val="000000"/>
              </a:solidFill>
              <a:effectLst/>
            </a:endParaRPr>
          </a:p>
          <a:p>
            <a:r>
              <a:rPr lang="en-US" dirty="0">
                <a:solidFill>
                  <a:srgbClr val="000000"/>
                </a:solidFill>
                <a:effectLst/>
              </a:rPr>
              <a:t>reconstruction of experimental data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8124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9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60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395419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89343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10FE62-2CEB-4319-B7F1-852AFFE02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EA9B85-A9D0-4753-B6B2-CA2FF66B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C7CDA8-F1BC-46C7-8BD0-500448EA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A67DF-EFA2-4CFE-BBEC-DB0D52CF458F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8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FC8EFB-ACC0-4DE3-AB60-51B2936F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29EC20-01EE-46D2-AE9F-1ECF5AFB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DCDD74-0107-48DC-AC4F-7EACF5EA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804A6-5CC7-4FE9-B083-552305C1EB40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7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91300" y="1143000"/>
            <a:ext cx="2019300" cy="495300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3400" y="1143000"/>
            <a:ext cx="5905500" cy="495300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CAE6E9-267C-4BDB-B4D7-E94C85E5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35808D-C0A7-4E26-8F8A-AF06ED2C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08A56F-30E4-4B27-AD10-E9AC45C6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F47CA-B46C-4031-A0D4-7EBFC2BDE4F3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1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grafiek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077200" cy="762000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09707F-9394-4BAA-A0D2-8A8DF968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7376B0-D2E7-44D0-8816-3C13D8AC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A1BFEB-6C27-4076-90BA-1082573B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8FCEA-BE67-485E-8CC0-C6E02CDD7D3B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1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2D1DC6-C436-45E3-845E-5853B7988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A9EF0B-5BE9-4ADE-8F1F-91AAF5896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LID4096" sz="1400" kern="0" dirty="0"/>
              <a:t>Felix Lucka</a:t>
            </a:r>
            <a:endParaRPr lang="LID4096" altLang="LID4096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28EE63-BFDE-46CA-BD80-15800913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20D53-3A78-4287-9FC3-5A3B8D735E5C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2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BDDED-E1BF-4979-8FEB-DD8AFC3B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F7CBF7-6E6F-48ED-ACCE-6E547AC1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5B795-ED9B-479F-A1E0-5A39F57F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F3F4C-ED18-4FF1-92AD-319602E00625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7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96CF29-2F98-4401-8BC2-37EB76E6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907C2D-D868-4109-B7A4-E5472820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656AC1-C691-41B1-BC99-47008493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7243F-F48A-4DC9-AA8F-BCCEFB2D7D06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18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413D8BE-862E-4416-B620-3FFDD16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89BCE0E-9A40-4244-A55D-1BF309AA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6526405-FA9E-4BF8-BBA6-00685BB3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55B0C-AFF1-45F6-8A86-751FCEF51190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1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115B7B-C45A-423D-8FA2-B9C602780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F85FDD-5477-4C42-BF05-ADD5C824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456C8C1-F16E-440C-B602-2A83A196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31BEF-C000-4684-89BA-A8D50B83C8E9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2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594C839-2B2D-474A-BB94-84DAE535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05A4ED5-00C8-48A3-9C45-CF7CC97B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21A383-769D-4958-B55F-34EDAA52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7F7CB-BC1B-4F8C-BF9A-E32E876C83B8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7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B1B5E6-6618-4B76-9D83-FFA89000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2E0E9B-99BC-48EB-905C-DCCAB12F6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DD7963-DB98-4C23-9906-B0EE0A08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4EBCF-19C2-4B6C-81E2-F81567A8B5A7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84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E05F56-28A1-40A3-BACC-7F432992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DE327F-68F5-4192-9D39-B4600653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4E5A18-B72C-4C75-9C14-2129D00C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EAB8A-2A34-4440-98E8-FF53C2D873C4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6A7983-B87C-4E23-ADA5-28BDCD980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ID4096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7654A7-009F-4209-BCBA-BDA560AD6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ID4096" dirty="0"/>
              <a:t>Click to edit Master text styles</a:t>
            </a:r>
          </a:p>
          <a:p>
            <a:pPr lvl="1"/>
            <a:r>
              <a:rPr lang="en-US" altLang="LID4096" dirty="0"/>
              <a:t>Second level</a:t>
            </a:r>
          </a:p>
          <a:p>
            <a:pPr lvl="2"/>
            <a:r>
              <a:rPr lang="en-US" altLang="LID4096" dirty="0"/>
              <a:t>Third level</a:t>
            </a:r>
          </a:p>
          <a:p>
            <a:pPr lvl="3"/>
            <a:r>
              <a:rPr lang="en-US" altLang="LID4096" dirty="0"/>
              <a:t>Fourth level</a:t>
            </a:r>
          </a:p>
          <a:p>
            <a:pPr lvl="4"/>
            <a:r>
              <a:rPr lang="en-US" altLang="LID4096" dirty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C53A5A-BD53-43D9-BB1C-ED345A088D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1905000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GB" altLang="LID4096" kern="0" dirty="0"/>
              <a:t>Felix.Lucka@cwi.nl</a:t>
            </a:r>
            <a:endParaRPr lang="LID4096" altLang="LID4096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18B3BC0-CE0D-4B6F-9322-A910A57F97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248400"/>
            <a:ext cx="4267200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u="none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dirty="0"/>
              <a:t>Photoacoustic &amp; Ultrasonic Breast Imaging</a:t>
            </a:r>
            <a:endParaRPr lang="LID4096" altLang="LID4096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D1C6EA-21C8-46E3-B56D-5AE79FEAE9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42E2529-C1CF-4118-82B1-DDE2DBF35006}" type="slidenum">
              <a:rPr lang="en-US" altLang="LID4096"/>
              <a:pPr>
                <a:defRPr/>
              </a:pPr>
              <a:t>‹#›</a:t>
            </a:fld>
            <a:endParaRPr lang="en-US" altLang="LID4096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38.png"/><Relationship Id="rId21" Type="http://schemas.openxmlformats.org/officeDocument/2006/relationships/image" Target="../media/image43.svg"/><Relationship Id="rId7" Type="http://schemas.openxmlformats.org/officeDocument/2006/relationships/image" Target="../media/image39.pn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5" Type="http://schemas.openxmlformats.org/officeDocument/2006/relationships/image" Target="../media/image45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11" Type="http://schemas.openxmlformats.org/officeDocument/2006/relationships/image" Target="../media/image14.svg"/><Relationship Id="rId24" Type="http://schemas.openxmlformats.org/officeDocument/2006/relationships/image" Target="../media/image27.png"/><Relationship Id="rId5" Type="http://schemas.openxmlformats.org/officeDocument/2006/relationships/image" Target="../media/image370.png"/><Relationship Id="rId15" Type="http://schemas.openxmlformats.org/officeDocument/2006/relationships/image" Target="../media/image18.svg"/><Relationship Id="rId23" Type="http://schemas.openxmlformats.org/officeDocument/2006/relationships/image" Target="../media/image44.sv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42.svg"/><Relationship Id="rId31" Type="http://schemas.microsoft.com/office/2007/relationships/hdphoto" Target="../media/hdphoto1.wdp"/><Relationship Id="rId4" Type="http://schemas.openxmlformats.org/officeDocument/2006/relationships/image" Target="../media/image360.png"/><Relationship Id="rId9" Type="http://schemas.openxmlformats.org/officeDocument/2006/relationships/image" Target="../media/image41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gif"/><Relationship Id="rId7" Type="http://schemas.microsoft.com/office/2007/relationships/hdphoto" Target="../media/hdphoto3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microsoft.com/office/2007/relationships/hdphoto" Target="../media/hdphoto2.wdp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60.png"/><Relationship Id="rId26" Type="http://schemas.openxmlformats.org/officeDocument/2006/relationships/image" Target="../media/image44.svg"/><Relationship Id="rId3" Type="http://schemas.openxmlformats.org/officeDocument/2006/relationships/image" Target="../media/image530.png"/><Relationship Id="rId21" Type="http://schemas.openxmlformats.org/officeDocument/2006/relationships/image" Target="../media/image21.png"/><Relationship Id="rId34" Type="http://schemas.openxmlformats.org/officeDocument/2006/relationships/image" Target="../media/image32.svg"/><Relationship Id="rId17" Type="http://schemas.openxmlformats.org/officeDocument/2006/relationships/image" Target="../media/image550.png"/><Relationship Id="rId25" Type="http://schemas.openxmlformats.org/officeDocument/2006/relationships/image" Target="../media/image25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20" Type="http://schemas.openxmlformats.org/officeDocument/2006/relationships/image" Target="../media/image14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43.svg"/><Relationship Id="rId32" Type="http://schemas.openxmlformats.org/officeDocument/2006/relationships/image" Target="../media/image30.svg"/><Relationship Id="rId23" Type="http://schemas.openxmlformats.org/officeDocument/2006/relationships/image" Target="../media/image23.png"/><Relationship Id="rId28" Type="http://schemas.openxmlformats.org/officeDocument/2006/relationships/image" Target="../media/image45.svg"/><Relationship Id="rId19" Type="http://schemas.openxmlformats.org/officeDocument/2006/relationships/image" Target="../media/image13.png"/><Relationship Id="rId31" Type="http://schemas.openxmlformats.org/officeDocument/2006/relationships/image" Target="../media/image29.png"/><Relationship Id="rId4" Type="http://schemas.openxmlformats.org/officeDocument/2006/relationships/image" Target="../media/image540.png"/><Relationship Id="rId22" Type="http://schemas.openxmlformats.org/officeDocument/2006/relationships/image" Target="../media/image42.svg"/><Relationship Id="rId27" Type="http://schemas.openxmlformats.org/officeDocument/2006/relationships/image" Target="../media/image27.png"/><Relationship Id="rId30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3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5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4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54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8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0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04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07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1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1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png"/><Relationship Id="rId9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4.svg"/><Relationship Id="rId1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9E8220-3748-475B-B3DF-282FED3848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980728"/>
            <a:ext cx="7924800" cy="914400"/>
          </a:xfrm>
        </p:spPr>
        <p:txBody>
          <a:bodyPr/>
          <a:lstStyle/>
          <a:p>
            <a:r>
              <a:rPr lang="en-US" sz="2800" dirty="0"/>
              <a:t>Photoacoustic and Ultrasonic Tomography for Breast Imaging</a:t>
            </a:r>
            <a:endParaRPr lang="en-GB" altLang="LID4096" sz="2800" dirty="0"/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D7E28743-FA9B-4895-87F3-A240F19B6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429000"/>
            <a:ext cx="5365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GB" altLang="LID4096" sz="2000" b="0"/>
          </a:p>
        </p:txBody>
      </p:sp>
      <p:pic>
        <p:nvPicPr>
          <p:cNvPr id="2" name="Picture 4" descr="Diagram&#10;&#10;Description automatically generated">
            <a:extLst>
              <a:ext uri="{FF2B5EF4-FFF2-40B4-BE49-F238E27FC236}">
                <a16:creationId xmlns:a16="http://schemas.microsoft.com/office/drawing/2014/main" id="{645612EA-CA21-FF27-AB36-6F709A52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30" y="4121047"/>
            <a:ext cx="4777740" cy="226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4C2DE1-9FB8-799C-9DBD-52134995C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293354"/>
            <a:ext cx="2520280" cy="250379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5587421-1EF7-D2C4-828E-00A11E1C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420887"/>
            <a:ext cx="7924800" cy="17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LID4096" sz="2000" kern="0" dirty="0"/>
              <a:t>Felix Lucka*, Ben Cox &amp; </a:t>
            </a:r>
          </a:p>
          <a:p>
            <a:pPr>
              <a:lnSpc>
                <a:spcPct val="150000"/>
              </a:lnSpc>
            </a:pPr>
            <a:r>
              <a:rPr lang="en-GB" altLang="LID4096" sz="2000" kern="0" dirty="0"/>
              <a:t>the PAMMOTH team</a:t>
            </a:r>
            <a:br>
              <a:rPr lang="en-GB" altLang="LID4096" sz="400" kern="0" dirty="0"/>
            </a:br>
            <a:r>
              <a:rPr lang="en-GB" altLang="LID4096" sz="1800" b="0" kern="0" dirty="0"/>
              <a:t>(*he/him, felix.lucka@cwi.nl)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5B524F-AD8A-23E8-2767-F0D237F0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395971"/>
            <a:ext cx="7924800" cy="41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r>
              <a:rPr lang="en-GB" altLang="LID4096" sz="1600" kern="0" dirty="0"/>
              <a:t>Medical Physics Seminar @ MLU Halle-Wittenberg, 16</a:t>
            </a:r>
            <a:r>
              <a:rPr lang="en-GB" altLang="LID4096" sz="1600" kern="0" baseline="30000" dirty="0"/>
              <a:t>th</a:t>
            </a:r>
            <a:r>
              <a:rPr lang="en-GB" altLang="LID4096" sz="1600" kern="0" dirty="0"/>
              <a:t> Nov 2023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C28C7C-BAA1-ADC4-6E9F-63D8C18F6422}"/>
              </a:ext>
            </a:extLst>
          </p:cNvPr>
          <p:cNvGrpSpPr/>
          <p:nvPr/>
        </p:nvGrpSpPr>
        <p:grpSpPr>
          <a:xfrm>
            <a:off x="6516218" y="2297018"/>
            <a:ext cx="2448270" cy="2444607"/>
            <a:chOff x="6516218" y="2280536"/>
            <a:chExt cx="2448270" cy="24446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62F717-EB75-EED4-EFA6-C84B6851F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516218" y="2280536"/>
              <a:ext cx="638953" cy="175712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FBA706-4DCE-72FA-AD9B-A7C2CA90F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16200000">
              <a:off x="7766451" y="3527658"/>
              <a:ext cx="638659" cy="175631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A6975B-7E64-9106-6604-C2CE4BC3D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200850" y="2281781"/>
              <a:ext cx="1763638" cy="176363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</p:spTree>
  </p:cSld>
  <p:clrMapOvr>
    <a:masterClrMapping/>
  </p:clrMapOvr>
  <p:transition spd="slow" advTm="2503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D894-3327-229A-7C7A-2B26BAF8B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80"/>
            <a:ext cx="8077200" cy="762000"/>
          </a:xfrm>
        </p:spPr>
        <p:txBody>
          <a:bodyPr/>
          <a:lstStyle/>
          <a:p>
            <a:r>
              <a:rPr lang="en-US" sz="2800" dirty="0"/>
              <a:t>Our Contributions</a:t>
            </a:r>
            <a:endParaRPr lang="LID4096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D01F4-4EDD-8FDB-320A-9CD3BC0EF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84784"/>
            <a:ext cx="80772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simulation studies 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for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ultrasonic transducer specification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light excitation design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sensing pattern design</a:t>
            </a:r>
            <a:r>
              <a:rPr lang="en-US" sz="2000" b="0" dirty="0"/>
              <a:t> 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measurement protocol design</a:t>
            </a:r>
          </a:p>
          <a:p>
            <a:pPr marL="0" indent="0">
              <a:buNone/>
            </a:pPr>
            <a:endParaRPr lang="en-US" sz="20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reconstruction algorithm design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a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ccuracy vs. computational time/resources/complexity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scanner modelling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assist high performance computing implementation</a:t>
            </a:r>
          </a:p>
          <a:p>
            <a:pPr marL="0" indent="0">
              <a:buNone/>
            </a:pPr>
            <a:endParaRPr lang="en-US" sz="20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  <a:effectLst/>
              </a:rPr>
              <a:t>assist </a:t>
            </a:r>
            <a:r>
              <a:rPr lang="en-US" sz="2000" dirty="0">
                <a:solidFill>
                  <a:srgbClr val="000000"/>
                </a:solidFill>
                <a:effectLst/>
              </a:rPr>
              <a:t>phantom &amp; calibration design</a:t>
            </a:r>
          </a:p>
          <a:p>
            <a:pPr marL="0" indent="0">
              <a:buNone/>
            </a:pPr>
            <a:endParaRPr lang="en-US" sz="2000" dirty="0">
              <a:solidFill>
                <a:srgbClr val="8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process data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, refine measurement procedures</a:t>
            </a:r>
            <a:endParaRPr lang="LID4096" sz="2000" b="0" dirty="0"/>
          </a:p>
        </p:txBody>
      </p:sp>
    </p:spTree>
    <p:extLst>
      <p:ext uri="{BB962C8B-B14F-4D97-AF65-F5344CB8AC3E}">
        <p14:creationId xmlns:p14="http://schemas.microsoft.com/office/powerpoint/2010/main" val="3962762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9269-A47D-9153-5D19-64F9C71D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313074"/>
            <a:ext cx="7717160" cy="762000"/>
          </a:xfrm>
        </p:spPr>
        <p:txBody>
          <a:bodyPr/>
          <a:lstStyle/>
          <a:p>
            <a:r>
              <a:rPr lang="en-US" sz="2400" dirty="0"/>
              <a:t>PAT: Mathematical Modelling</a:t>
            </a:r>
            <a:endParaRPr lang="LID4096" sz="2400" dirty="0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A923976-04D1-8665-ED90-AB64BD87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980728"/>
            <a:ext cx="1561471" cy="2906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196B7-333E-2716-CCB0-94537F1B5C38}"/>
              </a:ext>
            </a:extLst>
          </p:cNvPr>
          <p:cNvSpPr txBox="1"/>
          <p:nvPr/>
        </p:nvSpPr>
        <p:spPr>
          <a:xfrm>
            <a:off x="218237" y="1319564"/>
            <a:ext cx="8663526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radiative transfer equation (RTE)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photoacoustic effect</a:t>
            </a:r>
            <a:endParaRPr lang="LID4096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acoustic wave equation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100" dirty="0">
                <a:latin typeface="+mn-lt"/>
              </a:rPr>
              <a:t>					(assuming thermal and stress confinement conditions)</a:t>
            </a:r>
          </a:p>
          <a:p>
            <a:endParaRPr lang="en-US" sz="14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measurement </a:t>
            </a:r>
            <a:r>
              <a:rPr lang="en-US" sz="1800" dirty="0">
                <a:latin typeface="+mn-lt"/>
              </a:rPr>
              <a:t>(on boundary)</a:t>
            </a:r>
          </a:p>
          <a:p>
            <a:endParaRPr lang="en-US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two coupled inverse problems: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n-lt"/>
              </a:rPr>
              <a:t>             acoustic initial value problem with boundary data.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n-lt"/>
              </a:rPr>
              <a:t>             optical parameter identification with internal data.</a:t>
            </a:r>
          </a:p>
          <a:p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BF6E79-5581-DA69-CD4C-528DBE3556B6}"/>
                  </a:ext>
                </a:extLst>
              </p:cNvPr>
              <p:cNvSpPr txBox="1"/>
              <p:nvPr/>
            </p:nvSpPr>
            <p:spPr>
              <a:xfrm>
                <a:off x="323528" y="1695949"/>
                <a:ext cx="4320480" cy="9409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BF6E79-5581-DA69-CD4C-528DBE355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695949"/>
                <a:ext cx="4320480" cy="9409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5B4C9D-04A1-6BE6-5405-7CE8E91A7FD5}"/>
                  </a:ext>
                </a:extLst>
              </p:cNvPr>
              <p:cNvSpPr txBox="1"/>
              <p:nvPr/>
            </p:nvSpPr>
            <p:spPr>
              <a:xfrm>
                <a:off x="274502" y="3021710"/>
                <a:ext cx="3816425" cy="4792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5B4C9D-04A1-6BE6-5405-7CE8E91A7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02" y="3021710"/>
                <a:ext cx="3816425" cy="4792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/>
              <p:nvPr/>
            </p:nvSpPr>
            <p:spPr>
              <a:xfrm>
                <a:off x="107504" y="3843999"/>
                <a:ext cx="7632848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843999"/>
                <a:ext cx="7632848" cy="5211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20A99D-C8DD-E362-F50C-56BB4BAB84BD}"/>
                  </a:ext>
                </a:extLst>
              </p:cNvPr>
              <p:cNvSpPr txBox="1"/>
              <p:nvPr/>
            </p:nvSpPr>
            <p:spPr>
              <a:xfrm>
                <a:off x="-1116632" y="4983559"/>
                <a:ext cx="4093173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𝑀𝑝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20A99D-C8DD-E362-F50C-56BB4BAB8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16632" y="4983559"/>
                <a:ext cx="40931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/>
              <p:nvPr/>
            </p:nvSpPr>
            <p:spPr>
              <a:xfrm>
                <a:off x="251520" y="5733256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733256"/>
                <a:ext cx="201622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6373AC-403B-EB0E-91EB-543DE91F2DC8}"/>
                  </a:ext>
                </a:extLst>
              </p:cNvPr>
              <p:cNvSpPr txBox="1"/>
              <p:nvPr/>
            </p:nvSpPr>
            <p:spPr>
              <a:xfrm>
                <a:off x="218237" y="6135687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6373AC-403B-EB0E-91EB-543DE91F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37" y="6135687"/>
                <a:ext cx="20162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>
            <a:extLst>
              <a:ext uri="{FF2B5EF4-FFF2-40B4-BE49-F238E27FC236}">
                <a16:creationId xmlns:a16="http://schemas.microsoft.com/office/drawing/2014/main" id="{F6B3FC1D-345C-CAF0-37A4-35146A608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41642" y="1339176"/>
            <a:ext cx="2059402" cy="205940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23D2A9B-97AB-6B81-4EB3-DD032316E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99150" y="1242100"/>
            <a:ext cx="2493208" cy="264822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AF3C3C-EC83-5E4D-3B46-823A84D8868B}"/>
              </a:ext>
            </a:extLst>
          </p:cNvPr>
          <p:cNvGrpSpPr/>
          <p:nvPr/>
        </p:nvGrpSpPr>
        <p:grpSpPr>
          <a:xfrm>
            <a:off x="5958798" y="2208770"/>
            <a:ext cx="491724" cy="491724"/>
            <a:chOff x="6012280" y="2982119"/>
            <a:chExt cx="1028700" cy="1028700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F572903-6E03-C7AD-66B6-0EF4BB8F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012280" y="2982119"/>
              <a:ext cx="1028700" cy="10287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C7E3287-F504-B34D-0721-6B97C993B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88505" y="3231817"/>
              <a:ext cx="495300" cy="55033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0029D9-F5EF-99AA-B5FA-EA4043C6B72E}"/>
              </a:ext>
            </a:extLst>
          </p:cNvPr>
          <p:cNvGrpSpPr/>
          <p:nvPr/>
        </p:nvGrpSpPr>
        <p:grpSpPr>
          <a:xfrm>
            <a:off x="5436096" y="1736586"/>
            <a:ext cx="1483347" cy="1456379"/>
            <a:chOff x="7121101" y="1736586"/>
            <a:chExt cx="1483347" cy="1456379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524C8521-B00E-A9D3-A3A0-EFCDE00A9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604528" y="2173811"/>
              <a:ext cx="567872" cy="554967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81677C3-0773-8B7D-D34F-328CAC304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430193" y="2015909"/>
              <a:ext cx="886223" cy="87319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0B8E572-A870-BAE6-F5EE-501714942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21101" y="1736586"/>
              <a:ext cx="1483347" cy="1456379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E7D61C4-EC5A-96E2-6A79-9B99202BC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258596" y="1873496"/>
              <a:ext cx="1185646" cy="1172322"/>
            </a:xfrm>
            <a:prstGeom prst="rect">
              <a:avLst/>
            </a:prstGeom>
          </p:spPr>
        </p:pic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83F9FE5D-7F62-18B7-9F99-D3818EA92CE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726675" y="3000019"/>
            <a:ext cx="420008" cy="55622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3230F01-8722-9573-9D6B-4D48A6CA37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823004" y="2927537"/>
            <a:ext cx="397982" cy="6212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0530ACB-C4A6-4525-1C16-B4FE7EC8B93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5731773" y="2163802"/>
            <a:ext cx="618215" cy="4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7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290736"/>
            <a:ext cx="8077200" cy="762000"/>
          </a:xfrm>
        </p:spPr>
        <p:txBody>
          <a:bodyPr/>
          <a:lstStyle/>
          <a:p>
            <a:r>
              <a:rPr lang="en-US" sz="2400" dirty="0"/>
              <a:t>PAT Image Reconstruction – </a:t>
            </a:r>
            <a:br>
              <a:rPr lang="en-US" sz="2400" dirty="0"/>
            </a:br>
            <a:r>
              <a:rPr lang="en-US" sz="2400" dirty="0"/>
              <a:t>General Considerations</a:t>
            </a:r>
            <a:endParaRPr lang="LID4096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DEE7-FA24-5356-1731-0C0B06D450C6}"/>
              </a:ext>
            </a:extLst>
          </p:cNvPr>
          <p:cNvSpPr txBox="1"/>
          <p:nvPr/>
        </p:nvSpPr>
        <p:spPr>
          <a:xfrm>
            <a:off x="218237" y="1375608"/>
            <a:ext cx="86635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1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4B96-6ACC-5CEF-FB9B-9320E21F0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6144"/>
            <a:ext cx="8077200" cy="530120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</a:rPr>
              <a:t>Imaging goal </a:t>
            </a:r>
            <a:r>
              <a:rPr lang="en-US" sz="1800" b="0" dirty="0">
                <a:solidFill>
                  <a:srgbClr val="000000"/>
                </a:solidFill>
                <a:effectLst/>
              </a:rPr>
              <a:t>- 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what do we want?</a:t>
            </a:r>
          </a:p>
          <a:p>
            <a:r>
              <a:rPr lang="en-US" sz="1800" b="0" dirty="0"/>
              <a:t>qualitative (structural) or quantitative images?</a:t>
            </a:r>
          </a:p>
          <a:p>
            <a:r>
              <a:rPr lang="en-US" sz="1800" b="0" dirty="0"/>
              <a:t>fast (real-time?) image formation?</a:t>
            </a:r>
          </a:p>
          <a:p>
            <a:pPr marL="0" indent="0">
              <a:buNone/>
            </a:pPr>
            <a:endParaRPr lang="en-US" sz="800" b="0" dirty="0"/>
          </a:p>
          <a:p>
            <a:pPr marL="0" indent="0">
              <a:buNone/>
            </a:pPr>
            <a:r>
              <a:rPr lang="en-US" sz="1800" dirty="0"/>
              <a:t>Data properties </a:t>
            </a:r>
            <a:r>
              <a:rPr lang="en-US" sz="1800" b="0" dirty="0"/>
              <a:t>- </a:t>
            </a:r>
            <a:r>
              <a:rPr lang="en-US" sz="1800" b="0" i="1" dirty="0"/>
              <a:t>where and how did we measure the data?</a:t>
            </a:r>
          </a:p>
          <a:p>
            <a:r>
              <a:rPr lang="en-US" sz="1800" b="0" dirty="0"/>
              <a:t>sensing geometry – planar, cylindrical, (half-)spherical</a:t>
            </a:r>
          </a:p>
          <a:p>
            <a:r>
              <a:rPr lang="en-US" sz="1800" b="0" dirty="0" err="1"/>
              <a:t>spatio</a:t>
            </a:r>
            <a:r>
              <a:rPr lang="en-US" sz="1800" b="0" dirty="0"/>
              <a:t>-temporal sampling rates, compression?</a:t>
            </a:r>
          </a:p>
          <a:p>
            <a:r>
              <a:rPr lang="en-US" sz="1800" b="0" dirty="0"/>
              <a:t>sensor response, noise level</a:t>
            </a:r>
          </a:p>
          <a:p>
            <a:pPr marL="0" indent="0">
              <a:buNone/>
            </a:pPr>
            <a:endParaRPr lang="en-US" sz="800" b="0" dirty="0"/>
          </a:p>
          <a:p>
            <a:pPr marL="0" indent="0">
              <a:buNone/>
            </a:pPr>
            <a:r>
              <a:rPr lang="en-US" sz="1800" dirty="0"/>
              <a:t>Wave propagation model </a:t>
            </a:r>
            <a:r>
              <a:rPr lang="en-US" sz="1800" b="0" i="1" dirty="0"/>
              <a:t>- how realistic do we need to be?</a:t>
            </a:r>
          </a:p>
          <a:p>
            <a:r>
              <a:rPr lang="en-US" sz="1800" b="0" dirty="0"/>
              <a:t>need to include sound speed / density variations?</a:t>
            </a:r>
          </a:p>
          <a:p>
            <a:r>
              <a:rPr lang="en-US" sz="1800" b="0" dirty="0"/>
              <a:t>need to account for absorption? </a:t>
            </a:r>
          </a:p>
          <a:p>
            <a:r>
              <a:rPr lang="en-US" sz="1800" b="0" dirty="0"/>
              <a:t>include shear waves? </a:t>
            </a:r>
          </a:p>
          <a:p>
            <a:pPr marL="0" indent="0">
              <a:buNone/>
            </a:pPr>
            <a:endParaRPr lang="en-US" sz="800" b="0" dirty="0"/>
          </a:p>
          <a:p>
            <a:pPr marL="0" indent="0">
              <a:buNone/>
            </a:pPr>
            <a:r>
              <a:rPr lang="en-US" sz="1800" b="0" i="1" dirty="0"/>
              <a:t>What else?</a:t>
            </a:r>
          </a:p>
          <a:p>
            <a:r>
              <a:rPr lang="en-US" sz="1800" b="0" dirty="0"/>
              <a:t>available computing hardware?</a:t>
            </a:r>
          </a:p>
          <a:p>
            <a:r>
              <a:rPr lang="en-US" sz="1800" b="0" dirty="0"/>
              <a:t>pre- and postprocessing</a:t>
            </a:r>
          </a:p>
          <a:p>
            <a:pPr marL="0" indent="0">
              <a:buNone/>
            </a:pPr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28441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578768"/>
            <a:ext cx="8077200" cy="762000"/>
          </a:xfrm>
        </p:spPr>
        <p:txBody>
          <a:bodyPr/>
          <a:lstStyle/>
          <a:p>
            <a:r>
              <a:rPr lang="en-US" sz="3200" dirty="0"/>
              <a:t>PAT Sensing Geometries</a:t>
            </a:r>
            <a:endParaRPr lang="LID4096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DEE7-FA24-5356-1731-0C0B06D450C6}"/>
              </a:ext>
            </a:extLst>
          </p:cNvPr>
          <p:cNvSpPr txBox="1"/>
          <p:nvPr/>
        </p:nvSpPr>
        <p:spPr>
          <a:xfrm>
            <a:off x="218237" y="1375608"/>
            <a:ext cx="86635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1800" dirty="0">
              <a:latin typeface="+mn-lt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F7C8AF6-6EA8-D55D-D533-227AABC6A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8604250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F04C-68D5-03C4-F110-ABB41AD96401}"/>
              </a:ext>
            </a:extLst>
          </p:cNvPr>
          <p:cNvSpPr txBox="1"/>
          <p:nvPr/>
        </p:nvSpPr>
        <p:spPr>
          <a:xfrm>
            <a:off x="421494" y="4365104"/>
            <a:ext cx="6966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u="none" strike="noStrike" baseline="0" dirty="0">
                <a:latin typeface="CMSS8"/>
              </a:rPr>
              <a:t>taken from: </a:t>
            </a:r>
            <a:r>
              <a:rPr lang="en-US" sz="2000" b="0" i="0" u="none" strike="noStrike" baseline="0" dirty="0">
                <a:latin typeface="CMSS8"/>
              </a:rPr>
              <a:t>Paul Beard Interface Focus 2011;1:602-631</a:t>
            </a:r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12F5B4-8B38-5846-154D-985A4E8B1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94" y="5373216"/>
            <a:ext cx="8077200" cy="7920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effectLst/>
              </a:rPr>
              <a:t>What is their difference?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61956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578768"/>
            <a:ext cx="8077200" cy="762000"/>
          </a:xfrm>
        </p:spPr>
        <p:txBody>
          <a:bodyPr/>
          <a:lstStyle/>
          <a:p>
            <a:r>
              <a:rPr lang="en-US" sz="3200" dirty="0"/>
              <a:t>PAT Visibility Condition</a:t>
            </a:r>
            <a:endParaRPr lang="LID4096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DEE7-FA24-5356-1731-0C0B06D450C6}"/>
              </a:ext>
            </a:extLst>
          </p:cNvPr>
          <p:cNvSpPr txBox="1"/>
          <p:nvPr/>
        </p:nvSpPr>
        <p:spPr>
          <a:xfrm>
            <a:off x="218237" y="2467922"/>
            <a:ext cx="86635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18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92F04C-68D5-03C4-F110-ABB41AD96401}"/>
              </a:ext>
            </a:extLst>
          </p:cNvPr>
          <p:cNvSpPr txBox="1"/>
          <p:nvPr/>
        </p:nvSpPr>
        <p:spPr>
          <a:xfrm>
            <a:off x="421494" y="3212976"/>
            <a:ext cx="696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1" u="none" strike="noStrike" baseline="0" dirty="0">
                <a:latin typeface="CMSS8"/>
              </a:rPr>
              <a:t>taken from: </a:t>
            </a:r>
            <a:r>
              <a:rPr lang="da-DK" sz="2000" b="0" u="none" strike="noStrike" baseline="0" dirty="0">
                <a:latin typeface="CMSS8"/>
              </a:rPr>
              <a:t>Xu, Y. et al. (2004). Med. Phys., 31(4), 724.</a:t>
            </a:r>
          </a:p>
          <a:p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BF3E07-4BF1-E855-C093-F46E7A786A0B}"/>
              </a:ext>
            </a:extLst>
          </p:cNvPr>
          <p:cNvGrpSpPr/>
          <p:nvPr/>
        </p:nvGrpSpPr>
        <p:grpSpPr>
          <a:xfrm>
            <a:off x="323528" y="1739684"/>
            <a:ext cx="8563935" cy="1401284"/>
            <a:chOff x="490419" y="5152195"/>
            <a:chExt cx="8563935" cy="140128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9A1ADB-1265-EE70-991B-FE539B9A4A71}"/>
                </a:ext>
              </a:extLst>
            </p:cNvPr>
            <p:cNvGrpSpPr/>
            <p:nvPr/>
          </p:nvGrpSpPr>
          <p:grpSpPr>
            <a:xfrm>
              <a:off x="490419" y="5152195"/>
              <a:ext cx="5425074" cy="1386343"/>
              <a:chOff x="329802" y="4957957"/>
              <a:chExt cx="5425074" cy="1386343"/>
            </a:xfrm>
          </p:grpSpPr>
          <p:pic>
            <p:nvPicPr>
              <p:cNvPr id="16" name="Picture 15" descr="visibility2.png">
                <a:extLst>
                  <a:ext uri="{FF2B5EF4-FFF2-40B4-BE49-F238E27FC236}">
                    <a16:creationId xmlns:a16="http://schemas.microsoft.com/office/drawing/2014/main" id="{5B332C65-64B1-11BE-73C2-54613D92F8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534"/>
              <a:stretch/>
            </p:blipFill>
            <p:spPr>
              <a:xfrm>
                <a:off x="329802" y="4957957"/>
                <a:ext cx="3659493" cy="1383354"/>
              </a:xfrm>
              <a:prstGeom prst="rect">
                <a:avLst/>
              </a:prstGeom>
            </p:spPr>
          </p:pic>
          <p:pic>
            <p:nvPicPr>
              <p:cNvPr id="17" name="Picture 16" descr="visibility2.png">
                <a:extLst>
                  <a:ext uri="{FF2B5EF4-FFF2-40B4-BE49-F238E27FC236}">
                    <a16:creationId xmlns:a16="http://schemas.microsoft.com/office/drawing/2014/main" id="{4A1F75A8-7E06-FD1C-E70D-16993FD54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00"/>
              <a:stretch/>
            </p:blipFill>
            <p:spPr>
              <a:xfrm>
                <a:off x="4034117" y="4960946"/>
                <a:ext cx="1720759" cy="1383354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DD9A4C-CA29-5EB7-2ADA-7BEAA2CF73E1}"/>
                </a:ext>
              </a:extLst>
            </p:cNvPr>
            <p:cNvGrpSpPr/>
            <p:nvPr/>
          </p:nvGrpSpPr>
          <p:grpSpPr>
            <a:xfrm>
              <a:off x="5961528" y="5170125"/>
              <a:ext cx="3092826" cy="1383354"/>
              <a:chOff x="6081055" y="4721889"/>
              <a:chExt cx="3092826" cy="1383354"/>
            </a:xfrm>
          </p:grpSpPr>
          <p:pic>
            <p:nvPicPr>
              <p:cNvPr id="14" name="Picture 13" descr="visibility2.png">
                <a:extLst>
                  <a:ext uri="{FF2B5EF4-FFF2-40B4-BE49-F238E27FC236}">
                    <a16:creationId xmlns:a16="http://schemas.microsoft.com/office/drawing/2014/main" id="{FF69940A-B73B-5EFA-1C89-46FB47E7FD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214" r="23991"/>
              <a:stretch/>
            </p:blipFill>
            <p:spPr>
              <a:xfrm>
                <a:off x="6081055" y="4721889"/>
                <a:ext cx="1763059" cy="1383354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C0F5A9-D0DC-5940-B427-7B8DCA05D204}"/>
                  </a:ext>
                </a:extLst>
              </p:cNvPr>
              <p:cNvSpPr txBox="1"/>
              <p:nvPr/>
            </p:nvSpPr>
            <p:spPr>
              <a:xfrm>
                <a:off x="7921760" y="5435093"/>
                <a:ext cx="125212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F6600"/>
                  </a:buClr>
                  <a:defRPr/>
                </a:pPr>
                <a:r>
                  <a:rPr lang="en-US" sz="1800" dirty="0">
                    <a:latin typeface="Cambria"/>
                    <a:cs typeface="Cambria"/>
                  </a:rPr>
                  <a:t>visibility region</a:t>
                </a:r>
                <a:endParaRPr lang="en-US" sz="1800" i="1" dirty="0">
                  <a:latin typeface="Cambria"/>
                  <a:cs typeface="Cambria"/>
                </a:endParaRPr>
              </a:p>
            </p:txBody>
          </p:sp>
        </p:grpSp>
        <p:sp>
          <p:nvSpPr>
            <p:cNvPr id="13" name="Line 68">
              <a:extLst>
                <a:ext uri="{FF2B5EF4-FFF2-40B4-BE49-F238E27FC236}">
                  <a16:creationId xmlns:a16="http://schemas.microsoft.com/office/drawing/2014/main" id="{6F2510E4-3C77-46F9-8CB1-0605EA7C3C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21178" y="6006351"/>
              <a:ext cx="448235" cy="1643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42CA0DF8-514C-1278-2529-7808812546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1494" y="3933056"/>
                <a:ext cx="8398978" cy="266429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b="0" dirty="0">
                    <a:solidFill>
                      <a:srgbClr val="000000"/>
                    </a:solidFill>
                    <a:effectLst/>
                  </a:rPr>
                  <a:t>A </a:t>
                </a:r>
                <a:r>
                  <a:rPr lang="en-US" sz="2400" b="0" i="1" dirty="0">
                    <a:solidFill>
                      <a:srgbClr val="000000"/>
                    </a:solidFill>
                    <a:effectLst/>
                  </a:rPr>
                  <a:t>phase space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lang="en-US" sz="2400" b="0" i="1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en-US" sz="2400" b="0" dirty="0">
                    <a:solidFill>
                      <a:srgbClr val="000000"/>
                    </a:solidFill>
                    <a:effectLst/>
                  </a:rPr>
                  <a:t>is “visible” (“audible”), if a ray through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b="0" dirty="0">
                    <a:solidFill>
                      <a:srgbClr val="000000"/>
                    </a:solidFill>
                    <a:effectLst/>
                  </a:rPr>
                  <a:t> in the direction of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2400" b="0" dirty="0">
                    <a:solidFill>
                      <a:srgbClr val="000000"/>
                    </a:solidFill>
                    <a:effectLst/>
                  </a:rPr>
                  <a:t> hits a sensor within the measurement time.</a:t>
                </a:r>
              </a:p>
              <a:p>
                <a:pPr marL="0" indent="0">
                  <a:buNone/>
                </a:pPr>
                <a:endParaRPr lang="en-US" sz="2400" b="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r>
                  <a:rPr lang="en-US" sz="2400" b="0" dirty="0">
                    <a:solidFill>
                      <a:srgbClr val="000000"/>
                    </a:solidFill>
                    <a:effectLst/>
                  </a:rPr>
                  <a:t>“Visibility region”</a:t>
                </a:r>
                <a:r>
                  <a:rPr lang="en-US" sz="2400" b="0" dirty="0">
                    <a:solidFill>
                      <a:srgbClr val="000000"/>
                    </a:solidFill>
                  </a:rPr>
                  <a:t>: all points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b="0" dirty="0">
                    <a:solidFill>
                      <a:srgbClr val="000000"/>
                    </a:solidFill>
                    <a:effectLst/>
                  </a:rPr>
                  <a:t> such that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lang="en-US" sz="2400" b="0" dirty="0">
                    <a:solidFill>
                      <a:srgbClr val="000000"/>
                    </a:solidFill>
                    <a:effectLst/>
                  </a:rPr>
                  <a:t> is visible for all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2400" b="0" dirty="0">
                    <a:solidFill>
                      <a:srgbClr val="000000"/>
                    </a:solidFill>
                    <a:effectLst/>
                  </a:rPr>
                  <a:t>.</a:t>
                </a:r>
              </a:p>
            </p:txBody>
          </p:sp>
        </mc:Choice>
        <mc:Fallback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42CA0DF8-514C-1278-2529-7808812546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1494" y="3933056"/>
                <a:ext cx="8398978" cy="2664296"/>
              </a:xfrm>
              <a:blipFill>
                <a:blip r:embed="rId4"/>
                <a:stretch>
                  <a:fillRect l="-1089" t="-2059" r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770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188640"/>
            <a:ext cx="8077200" cy="762000"/>
          </a:xfrm>
        </p:spPr>
        <p:txBody>
          <a:bodyPr/>
          <a:lstStyle/>
          <a:p>
            <a:r>
              <a:rPr lang="en-US" sz="2400" dirty="0"/>
              <a:t>PAT Reconstruction Approaches</a:t>
            </a:r>
            <a:endParaRPr lang="LID4096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DEE7-FA24-5356-1731-0C0B06D450C6}"/>
              </a:ext>
            </a:extLst>
          </p:cNvPr>
          <p:cNvSpPr txBox="1"/>
          <p:nvPr/>
        </p:nvSpPr>
        <p:spPr>
          <a:xfrm>
            <a:off x="218237" y="1375608"/>
            <a:ext cx="86635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1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F4B96-6ACC-5CEF-FB9B-9320E21F0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6144"/>
            <a:ext cx="8503096" cy="551723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</a:rPr>
              <a:t>Ad-hoc back-projection / delay-and-sum / beamforming</a:t>
            </a:r>
          </a:p>
          <a:p>
            <a:r>
              <a:rPr lang="en-US" sz="1800" b="0" dirty="0"/>
              <a:t>early approaches translated from US imaging</a:t>
            </a:r>
          </a:p>
          <a:p>
            <a:r>
              <a:rPr lang="en-US" sz="1800" b="0" dirty="0"/>
              <a:t>simple geometric space-time correspondence</a:t>
            </a:r>
          </a:p>
          <a:p>
            <a:r>
              <a:rPr lang="en-US" sz="1800" b="0" dirty="0"/>
              <a:t>efficient &amp; fast to implement  </a:t>
            </a:r>
          </a:p>
          <a:p>
            <a:pPr marL="0" indent="0">
              <a:buNone/>
            </a:pPr>
            <a:endParaRPr lang="en-US" sz="800" b="0" dirty="0"/>
          </a:p>
          <a:p>
            <a:pPr marL="0" indent="0">
              <a:buNone/>
            </a:pPr>
            <a:r>
              <a:rPr lang="en-US" sz="1800" dirty="0"/>
              <a:t>Analytical methods / series solutions</a:t>
            </a:r>
            <a:endParaRPr lang="en-US" sz="1800" b="0" i="1" dirty="0"/>
          </a:p>
          <a:p>
            <a:r>
              <a:rPr lang="en-US" sz="1800" b="0" dirty="0"/>
              <a:t>based on rigorous mathematics</a:t>
            </a:r>
          </a:p>
          <a:p>
            <a:r>
              <a:rPr lang="en-US" sz="1800" b="0" dirty="0"/>
              <a:t>exact for certain geometries and conditions</a:t>
            </a:r>
          </a:p>
          <a:p>
            <a:r>
              <a:rPr lang="en-US" sz="1800" b="0" dirty="0"/>
              <a:t>sometimes fast implementations (FFTs) </a:t>
            </a:r>
          </a:p>
          <a:p>
            <a:endParaRPr lang="en-US" sz="800" b="0" dirty="0"/>
          </a:p>
          <a:p>
            <a:pPr marL="0" indent="0">
              <a:buNone/>
            </a:pPr>
            <a:r>
              <a:rPr lang="en-US" sz="1800" dirty="0"/>
              <a:t>Model-based (algebraic / iterative / variational / Bayesian)</a:t>
            </a:r>
            <a:endParaRPr lang="en-US" sz="1800" b="0" dirty="0"/>
          </a:p>
          <a:p>
            <a:r>
              <a:rPr lang="en-US" sz="1800" b="0" dirty="0"/>
              <a:t>flexible, minimal conditions, sparse / compressed data</a:t>
            </a:r>
          </a:p>
          <a:p>
            <a:r>
              <a:rPr lang="en-US" sz="1800" b="0" dirty="0"/>
              <a:t>explicit numerical forward model, a-priori information</a:t>
            </a:r>
          </a:p>
          <a:p>
            <a:r>
              <a:rPr lang="en-US" sz="1800" b="0" dirty="0"/>
              <a:t>computationally heavy (high-res 3D?)  </a:t>
            </a:r>
          </a:p>
          <a:p>
            <a:endParaRPr lang="en-US" sz="800" b="0" dirty="0"/>
          </a:p>
          <a:p>
            <a:pPr marL="0" indent="0">
              <a:buNone/>
            </a:pPr>
            <a:r>
              <a:rPr lang="en-US" sz="1800" dirty="0"/>
              <a:t>Learned / data-driven (machine/deep learning)</a:t>
            </a:r>
          </a:p>
          <a:p>
            <a:r>
              <a:rPr lang="en-US" sz="1800" b="0" dirty="0"/>
              <a:t>improve certain aspect of traditional approaches</a:t>
            </a:r>
          </a:p>
          <a:p>
            <a:r>
              <a:rPr lang="en-US" sz="1800" b="0" dirty="0"/>
              <a:t>use training data to learn good inversion / image representation</a:t>
            </a:r>
          </a:p>
          <a:p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  <a:p>
            <a:endParaRPr lang="en-US" sz="1800" b="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56543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506760"/>
            <a:ext cx="8077200" cy="762000"/>
          </a:xfrm>
        </p:spPr>
        <p:txBody>
          <a:bodyPr/>
          <a:lstStyle/>
          <a:p>
            <a:r>
              <a:rPr lang="en-US" sz="2800" dirty="0"/>
              <a:t>Model-Based Approaches</a:t>
            </a:r>
            <a:endParaRPr lang="LID4096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DEE7-FA24-5356-1731-0C0B06D450C6}"/>
              </a:ext>
            </a:extLst>
          </p:cNvPr>
          <p:cNvSpPr txBox="1"/>
          <p:nvPr/>
        </p:nvSpPr>
        <p:spPr>
          <a:xfrm>
            <a:off x="218237" y="1375608"/>
            <a:ext cx="86635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6ECF0-143F-1E40-E741-B73233010239}"/>
                  </a:ext>
                </a:extLst>
              </p:cNvPr>
              <p:cNvSpPr txBox="1"/>
              <p:nvPr/>
            </p:nvSpPr>
            <p:spPr>
              <a:xfrm>
                <a:off x="539552" y="1412776"/>
                <a:ext cx="7632848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𝑀𝑝</m:t>
                      </m:r>
                    </m:oMath>
                  </m:oMathPara>
                </a14:m>
                <a:endParaRPr lang="LID4096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6ECF0-143F-1E40-E741-B73233010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412776"/>
                <a:ext cx="7632848" cy="521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529E7D-0632-17AC-3B8C-4EA7C7401265}"/>
                  </a:ext>
                </a:extLst>
              </p:cNvPr>
              <p:cNvSpPr txBox="1"/>
              <p:nvPr/>
            </p:nvSpPr>
            <p:spPr>
              <a:xfrm>
                <a:off x="533400" y="1881698"/>
                <a:ext cx="346253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𝑀𝑝</m:t>
                      </m:r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𝑀𝑊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529E7D-0632-17AC-3B8C-4EA7C7401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81698"/>
                <a:ext cx="346253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CB84BBD-1DBF-BED1-FD94-C17BE68DB8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528" y="2448272"/>
                <a:ext cx="8602235" cy="371703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1800" b="0" dirty="0"/>
                  <a:t> models the wave propagation</a:t>
                </a:r>
              </a:p>
              <a:p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800" b="0" dirty="0"/>
                  <a:t> models the sensing geometry and characteristics </a:t>
                </a:r>
              </a:p>
              <a:p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800" b="0" dirty="0"/>
                  <a:t> combined </a:t>
                </a:r>
                <a:r>
                  <a:rPr lang="en-US" sz="1800" b="0" i="1" dirty="0"/>
                  <a:t>forward model</a:t>
                </a:r>
              </a:p>
              <a:p>
                <a:pPr marL="0" indent="0">
                  <a:buNone/>
                </a:pPr>
                <a:endParaRPr lang="en-US" sz="1800" b="0" dirty="0"/>
              </a:p>
              <a:p>
                <a:pPr marL="0" indent="0">
                  <a:buNone/>
                </a:pPr>
                <a:r>
                  <a:rPr lang="en-US" sz="1800" dirty="0"/>
                  <a:t>Idea: </a:t>
                </a:r>
                <a:r>
                  <a:rPr lang="en-US" sz="1800" b="0" dirty="0"/>
                  <a:t>Solve linear system                approximately and subject to additional constraints</a:t>
                </a:r>
              </a:p>
              <a:p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dirty="0"/>
                  <a:t> cannot be set up as explicit matrix, but matrix-vector products </a:t>
                </a:r>
                <a14:m>
                  <m:oMath xmlns:m="http://schemas.openxmlformats.org/officeDocument/2006/math">
                    <m:r>
                      <a:rPr lang="de-DE" sz="1800" b="0" i="1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b="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sz="18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sz="18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b="0" dirty="0"/>
                  <a:t> can be computed </a:t>
                </a:r>
                <a:r>
                  <a:rPr lang="en-US" sz="1800" b="0" dirty="0">
                    <a:sym typeface="Wingdings" panose="05000000000000000000" pitchFamily="2" charset="2"/>
                  </a:rPr>
                  <a:t> iterative solution (e.g. conjugate gradient)</a:t>
                </a:r>
                <a:endParaRPr lang="en-US" sz="1800" b="0" dirty="0"/>
              </a:p>
              <a:p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1800" b="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800" b="0" dirty="0"/>
                  <a:t> require numerical wave propagation model</a:t>
                </a:r>
              </a:p>
              <a:p>
                <a:endParaRPr lang="en-US" sz="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b="0" dirty="0"/>
              </a:p>
              <a:p>
                <a:pPr marL="0" indent="0">
                  <a:buNone/>
                </a:pPr>
                <a:endParaRPr lang="en-US" sz="1800" b="0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CB84BBD-1DBF-BED1-FD94-C17BE68DB8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2448272"/>
                <a:ext cx="8602235" cy="3717032"/>
              </a:xfrm>
              <a:blipFill>
                <a:blip r:embed="rId5"/>
                <a:stretch>
                  <a:fillRect l="-567" t="-985" r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CC1E38-ABBC-349D-0447-BDAE72F7749D}"/>
                  </a:ext>
                </a:extLst>
              </p:cNvPr>
              <p:cNvSpPr txBox="1"/>
              <p:nvPr/>
            </p:nvSpPr>
            <p:spPr>
              <a:xfrm>
                <a:off x="3491880" y="3645024"/>
                <a:ext cx="1152128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5CC1E38-ABBC-349D-0447-BDAE72F77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3645024"/>
                <a:ext cx="1152128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9E3FC211-282C-167D-B987-1E239E3EB2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3275" y="5805264"/>
            <a:ext cx="762000" cy="7620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0B33EBE-3313-98EC-11E5-8988A5C0FD25}"/>
              </a:ext>
            </a:extLst>
          </p:cNvPr>
          <p:cNvSpPr txBox="1">
            <a:spLocks/>
          </p:cNvSpPr>
          <p:nvPr/>
        </p:nvSpPr>
        <p:spPr>
          <a:xfrm>
            <a:off x="1046079" y="5877272"/>
            <a:ext cx="7846401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800" kern="0" dirty="0" err="1"/>
              <a:t>Arridge</a:t>
            </a:r>
            <a:r>
              <a:rPr lang="en-US" sz="1800" kern="0" dirty="0"/>
              <a:t>, </a:t>
            </a:r>
            <a:r>
              <a:rPr lang="en-US" sz="1800" kern="0" dirty="0" err="1"/>
              <a:t>Betcke</a:t>
            </a:r>
            <a:r>
              <a:rPr lang="en-US" sz="1800" kern="0" dirty="0"/>
              <a:t>, Cox, L, </a:t>
            </a:r>
            <a:r>
              <a:rPr lang="en-US" sz="1800" kern="0" dirty="0" err="1"/>
              <a:t>Treeby</a:t>
            </a:r>
            <a:r>
              <a:rPr lang="en-US" sz="1800" kern="0" dirty="0"/>
              <a:t>, 2016.</a:t>
            </a:r>
            <a:r>
              <a:rPr lang="en-US" sz="1800" b="0" kern="0" dirty="0"/>
              <a:t> On the Adjoint Operator in Photoacoustic Tomography. </a:t>
            </a:r>
            <a:r>
              <a:rPr lang="en-US" sz="1800" b="0" i="1" kern="0" dirty="0"/>
              <a:t>Inverse Problems</a:t>
            </a:r>
          </a:p>
        </p:txBody>
      </p:sp>
    </p:spTree>
    <p:extLst>
      <p:ext uri="{BB962C8B-B14F-4D97-AF65-F5344CB8AC3E}">
        <p14:creationId xmlns:p14="http://schemas.microsoft.com/office/powerpoint/2010/main" val="1353927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EF99-6AA7-3AAB-9D80-7231AE9B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Acoustic Wave Solvers</a:t>
            </a:r>
            <a:endParaRPr lang="LID4096" sz="2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1F9D39-06E3-707D-2C8C-E1C5F7819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00808"/>
            <a:ext cx="80772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Direct methods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finite-difference </a:t>
            </a:r>
          </a:p>
          <a:p>
            <a:r>
              <a:rPr lang="en-US" sz="2000" b="0" dirty="0" err="1">
                <a:solidFill>
                  <a:srgbClr val="000000"/>
                </a:solidFill>
              </a:rPr>
              <a:t>pseudospectral</a:t>
            </a:r>
            <a:endParaRPr lang="en-US" sz="2000" b="0" dirty="0">
              <a:solidFill>
                <a:srgbClr val="000000"/>
              </a:solidFill>
            </a:endParaRPr>
          </a:p>
          <a:p>
            <a:r>
              <a:rPr lang="en-US" sz="2000" b="0" dirty="0">
                <a:solidFill>
                  <a:srgbClr val="000000"/>
                </a:solidFill>
              </a:rPr>
              <a:t>finite/spectral element</a:t>
            </a:r>
          </a:p>
          <a:p>
            <a:r>
              <a:rPr lang="en-US" sz="2000" b="0" dirty="0" err="1">
                <a:solidFill>
                  <a:srgbClr val="000000"/>
                </a:solidFill>
              </a:rPr>
              <a:t>discontinous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Galerkin</a:t>
            </a:r>
            <a:endParaRPr lang="en-US" sz="2000" b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Integral equation methods</a:t>
            </a:r>
            <a:endParaRPr lang="en-US" sz="2000" b="0" dirty="0">
              <a:solidFill>
                <a:srgbClr val="000000"/>
              </a:solidFill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boundary element</a:t>
            </a:r>
          </a:p>
          <a:p>
            <a:pPr marL="0" indent="0">
              <a:buNone/>
            </a:pPr>
            <a:endParaRPr lang="en-US" sz="12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Asymptotic methods</a:t>
            </a:r>
            <a:endParaRPr lang="en-US" sz="2000" b="0" dirty="0">
              <a:solidFill>
                <a:srgbClr val="000000"/>
              </a:solidFill>
              <a:effectLst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geometrical optics 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Gaussian beams</a:t>
            </a:r>
          </a:p>
          <a:p>
            <a:endParaRPr lang="en-US" sz="2000" b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Time domain vs.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092579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A999-4FF5-8C6F-6465-C0D4291B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dirty="0"/>
              <a:t>k-Wave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C2DF-6779-5794-BD91-D4E2E2CD2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56792"/>
            <a:ext cx="8143056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Time-domain </a:t>
            </a:r>
            <a:r>
              <a:rPr lang="en-US" sz="2000" i="1" dirty="0"/>
              <a:t>k</a:t>
            </a:r>
            <a:r>
              <a:rPr lang="en-US" sz="2000" dirty="0"/>
              <a:t>-space </a:t>
            </a:r>
            <a:r>
              <a:rPr lang="en-US" sz="2000" dirty="0" err="1"/>
              <a:t>pseudospectral</a:t>
            </a:r>
            <a:r>
              <a:rPr lang="en-US" sz="2000" dirty="0"/>
              <a:t> method </a:t>
            </a:r>
            <a:r>
              <a:rPr lang="en-US" sz="2000" b="0" dirty="0"/>
              <a:t>solving the underlying</a:t>
            </a:r>
            <a:r>
              <a:rPr lang="en-US" sz="2000" dirty="0"/>
              <a:t> system of first order conservation laws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0" dirty="0"/>
              <a:t>compute spatial derivatives via</a:t>
            </a:r>
            <a:r>
              <a:rPr lang="en-US" sz="2000" dirty="0"/>
              <a:t> 3D FFTs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parallel/GPU </a:t>
            </a:r>
            <a:r>
              <a:rPr lang="en-US" sz="2000" b="0" dirty="0"/>
              <a:t>computing</a:t>
            </a:r>
            <a:br>
              <a:rPr lang="en-US" sz="2000" b="0" dirty="0"/>
            </a:br>
            <a:endParaRPr lang="en-US" sz="2000" b="0" dirty="0"/>
          </a:p>
          <a:p>
            <a:r>
              <a:rPr lang="en-US" sz="2000" b="0" dirty="0"/>
              <a:t>modify finite temporal differences by </a:t>
            </a:r>
            <a:r>
              <a:rPr lang="en-US" sz="2000" b="0" i="1" dirty="0"/>
              <a:t>k</a:t>
            </a:r>
            <a:r>
              <a:rPr lang="en-US" sz="2000" b="0" dirty="0"/>
              <a:t>-space operator + staggered grids for accuracy and robustness</a:t>
            </a:r>
            <a:br>
              <a:rPr lang="en-US" sz="2000" b="0" dirty="0"/>
            </a:br>
            <a:endParaRPr lang="en-US" sz="2000" b="0" dirty="0"/>
          </a:p>
          <a:p>
            <a:r>
              <a:rPr lang="en-US" sz="2000" dirty="0"/>
              <a:t>perfectly matched layer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b="0" dirty="0"/>
              <a:t>free-space propagation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LID4096" sz="2400" dirty="0"/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27492916-636F-2181-1CE9-0997B8C74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763344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E02D91-C0B0-EBC1-3570-63D361FD873D}"/>
              </a:ext>
            </a:extLst>
          </p:cNvPr>
          <p:cNvSpPr txBox="1">
            <a:spLocks/>
          </p:cNvSpPr>
          <p:nvPr/>
        </p:nvSpPr>
        <p:spPr>
          <a:xfrm>
            <a:off x="899592" y="5877273"/>
            <a:ext cx="8077200" cy="792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600" kern="0" dirty="0" err="1"/>
              <a:t>Treeby</a:t>
            </a:r>
            <a:r>
              <a:rPr lang="en-US" sz="1600" kern="0" dirty="0"/>
              <a:t>, Cox, 2010</a:t>
            </a:r>
            <a:r>
              <a:rPr lang="en-US" sz="1600" b="0" kern="0" dirty="0"/>
              <a:t>. k-Wave: MATLAB toolbox for the simulation and reconstruction of photoacoustic wave fields. </a:t>
            </a:r>
            <a:r>
              <a:rPr lang="en-US" sz="1600" b="0" i="1" kern="0" dirty="0"/>
              <a:t>Journal of Biomedical Optics</a:t>
            </a:r>
          </a:p>
        </p:txBody>
      </p:sp>
    </p:spTree>
    <p:extLst>
      <p:ext uri="{BB962C8B-B14F-4D97-AF65-F5344CB8AC3E}">
        <p14:creationId xmlns:p14="http://schemas.microsoft.com/office/powerpoint/2010/main" val="3542890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22784"/>
            <a:ext cx="8077200" cy="762000"/>
          </a:xfrm>
        </p:spPr>
        <p:txBody>
          <a:bodyPr/>
          <a:lstStyle/>
          <a:p>
            <a:r>
              <a:rPr lang="en-US" sz="2400" dirty="0"/>
              <a:t>Variational Regularization Approaches</a:t>
            </a:r>
            <a:endParaRPr lang="LID4096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CB84BBD-1DBF-BED1-FD94-C17BE68DB8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528" y="2664296"/>
                <a:ext cx="8602235" cy="371703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dirty="0"/>
                  <a:t>Idea: </a:t>
                </a:r>
                <a:r>
                  <a:rPr lang="en-US" sz="1800" b="0" dirty="0"/>
                  <a:t>Formulate image reconstruction as variational energy-minimization to incorporate </a:t>
                </a:r>
                <a:r>
                  <a:rPr lang="en-US" sz="1800" b="0" i="1" dirty="0"/>
                  <a:t>a-priori information</a:t>
                </a:r>
                <a:r>
                  <a:rPr lang="en-US" sz="1800" b="0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b="0" dirty="0"/>
                  <a:t>: </a:t>
                </a:r>
              </a:p>
              <a:p>
                <a:r>
                  <a:rPr lang="en-US" sz="1800" b="0" dirty="0"/>
                  <a:t>hard constraints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800" b="0" dirty="0"/>
                  <a:t> encode physical information, 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1800" b="0" dirty="0"/>
              </a:p>
              <a:p>
                <a:r>
                  <a:rPr lang="en-US" sz="1800" b="0" dirty="0"/>
                  <a:t>(weighted) least-squares data-fit encodes Gaussian noise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dirty="0"/>
                  <a:t>penalizes un-wanted features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800" b="0" dirty="0"/>
              </a:p>
              <a:p>
                <a:r>
                  <a:rPr lang="en-US" sz="1800" b="0" dirty="0"/>
                  <a:t>can be solved by first-order optimization methods </a:t>
                </a:r>
                <a:endParaRPr lang="en-US" sz="1800" b="0" dirty="0">
                  <a:sym typeface="Wingdings" panose="05000000000000000000" pitchFamily="2" charset="2"/>
                </a:endParaRPr>
              </a:p>
              <a:p>
                <a:r>
                  <a:rPr lang="en-US" sz="1800" b="0" dirty="0">
                    <a:sym typeface="Wingdings" panose="05000000000000000000" pitchFamily="2" charset="2"/>
                  </a:rPr>
                  <a:t>to compute gradient, ones needs </a:t>
                </a:r>
                <a:r>
                  <a:rPr lang="en-US" sz="1800" b="0" dirty="0"/>
                  <a:t>matrix-vector products </a:t>
                </a:r>
                <a14:m>
                  <m:oMath xmlns:m="http://schemas.openxmlformats.org/officeDocument/2006/math">
                    <m:r>
                      <a:rPr lang="de-DE" sz="2000" b="0" i="1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b="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de-DE" sz="20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sz="2000" b="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1800" b="0" dirty="0"/>
              </a:p>
              <a:p>
                <a:endParaRPr lang="en-US" sz="1800" b="0" dirty="0"/>
              </a:p>
              <a:p>
                <a:endParaRPr lang="en-US" sz="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b="0" dirty="0"/>
              </a:p>
              <a:p>
                <a:pPr marL="0" indent="0">
                  <a:buNone/>
                </a:pPr>
                <a:endParaRPr lang="en-US" sz="1800" b="0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CB84BBD-1DBF-BED1-FD94-C17BE68DB8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2664296"/>
                <a:ext cx="8602235" cy="3717032"/>
              </a:xfrm>
              <a:blipFill>
                <a:blip r:embed="rId3"/>
                <a:stretch>
                  <a:fillRect l="-638" t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9E3FC211-282C-167D-B987-1E239E3EB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275" y="5805264"/>
            <a:ext cx="762000" cy="7620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0B33EBE-3313-98EC-11E5-8988A5C0FD25}"/>
              </a:ext>
            </a:extLst>
          </p:cNvPr>
          <p:cNvSpPr txBox="1">
            <a:spLocks/>
          </p:cNvSpPr>
          <p:nvPr/>
        </p:nvSpPr>
        <p:spPr>
          <a:xfrm>
            <a:off x="1046079" y="5877272"/>
            <a:ext cx="7846401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800" kern="0" dirty="0" err="1"/>
              <a:t>Chambolle</a:t>
            </a:r>
            <a:r>
              <a:rPr lang="en-US" sz="1800" kern="0" dirty="0"/>
              <a:t>, Pock, 2016.</a:t>
            </a:r>
            <a:r>
              <a:rPr lang="en-US" sz="1800" b="0" kern="0" dirty="0"/>
              <a:t> An introduction to continuous optimization for imaging. </a:t>
            </a:r>
            <a:r>
              <a:rPr lang="en-US" sz="1800" b="0" i="1" kern="0" dirty="0"/>
              <a:t>Acta </a:t>
            </a:r>
            <a:r>
              <a:rPr lang="en-US" sz="1800" b="0" i="1" kern="0" dirty="0" err="1"/>
              <a:t>Numerica</a:t>
            </a:r>
            <a:endParaRPr lang="en-US" sz="1800" b="0" i="1" kern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FC2F61-D879-B160-0CFC-D7E8F2BE9015}"/>
                  </a:ext>
                </a:extLst>
              </p:cNvPr>
              <p:cNvSpPr txBox="1"/>
              <p:nvPr/>
            </p:nvSpPr>
            <p:spPr>
              <a:xfrm>
                <a:off x="2789802" y="1585019"/>
                <a:ext cx="3564396" cy="907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ar-AE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lim>
                          </m:limLow>
                        </m:fName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sub>
                            <m:sup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FC2F61-D879-B160-0CFC-D7E8F2BE9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802" y="1585019"/>
                <a:ext cx="3564396" cy="9078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23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5580-075F-ADAF-56F1-F6B82E08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800" dirty="0"/>
              <a:t>Breast Cancer</a:t>
            </a:r>
            <a:endParaRPr lang="LID4096" sz="28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EC6319B-75F4-A8C5-9508-4BC674B95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315197"/>
            <a:ext cx="937043" cy="151699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5CD7F5-60E1-C039-98FA-2DA5DBBB7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2060848"/>
            <a:ext cx="4110609" cy="266429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000000"/>
                </a:solidFill>
              </a:rPr>
              <a:t>Most common cause of cancer death in women worldwide: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25% of all cancer cases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15% of all cancer deaths</a:t>
            </a:r>
          </a:p>
        </p:txBody>
      </p:sp>
      <p:pic>
        <p:nvPicPr>
          <p:cNvPr id="15" name="Picture 14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A2F5275F-9547-DC5D-1C15-91062EA36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168" y="2132856"/>
            <a:ext cx="3888432" cy="25922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EFFC12-152E-FB50-7382-C5567E6EAD42}"/>
              </a:ext>
            </a:extLst>
          </p:cNvPr>
          <p:cNvSpPr txBox="1"/>
          <p:nvPr/>
        </p:nvSpPr>
        <p:spPr>
          <a:xfrm>
            <a:off x="1364567" y="5153999"/>
            <a:ext cx="6558882" cy="86728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+mn-cs"/>
              </a:rPr>
              <a:t>Early detection and diagnosis  are key to successful treatment!</a:t>
            </a:r>
          </a:p>
        </p:txBody>
      </p:sp>
    </p:spTree>
    <p:extLst>
      <p:ext uri="{BB962C8B-B14F-4D97-AF65-F5344CB8AC3E}">
        <p14:creationId xmlns:p14="http://schemas.microsoft.com/office/powerpoint/2010/main" val="3097652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146720"/>
            <a:ext cx="8077200" cy="762000"/>
          </a:xfrm>
        </p:spPr>
        <p:txBody>
          <a:bodyPr/>
          <a:lstStyle/>
          <a:p>
            <a:r>
              <a:rPr lang="en-US" sz="2000" dirty="0"/>
              <a:t>Comparison for One-Sided Sensor Data</a:t>
            </a:r>
            <a:endParaRPr lang="LID4096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FC2F61-D879-B160-0CFC-D7E8F2BE9015}"/>
                  </a:ext>
                </a:extLst>
              </p:cNvPr>
              <p:cNvSpPr txBox="1"/>
              <p:nvPr/>
            </p:nvSpPr>
            <p:spPr>
              <a:xfrm>
                <a:off x="2789802" y="792931"/>
                <a:ext cx="3564396" cy="907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ar-AE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lim>
                          </m:limLow>
                        </m:fName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sub>
                            <m:sup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FC2F61-D879-B160-0CFC-D7E8F2BE9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802" y="792931"/>
                <a:ext cx="3564396" cy="9078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17C54833-9F6C-D24D-EE73-982031410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42" y="1988840"/>
            <a:ext cx="7480517" cy="473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5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146720"/>
            <a:ext cx="8077200" cy="762000"/>
          </a:xfrm>
        </p:spPr>
        <p:txBody>
          <a:bodyPr/>
          <a:lstStyle/>
          <a:p>
            <a:r>
              <a:rPr lang="en-US" sz="2000" dirty="0"/>
              <a:t>Comparison for Sub-Sampled Data</a:t>
            </a:r>
            <a:endParaRPr lang="LID4096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FC2F61-D879-B160-0CFC-D7E8F2BE9015}"/>
                  </a:ext>
                </a:extLst>
              </p:cNvPr>
              <p:cNvSpPr txBox="1"/>
              <p:nvPr/>
            </p:nvSpPr>
            <p:spPr>
              <a:xfrm>
                <a:off x="2789802" y="792931"/>
                <a:ext cx="3564396" cy="907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ar-AE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lim>
                          </m:limLow>
                        </m:fName>
                        <m:e>
                          <m:r>
                            <a:rPr lang="ar-AE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sub>
                            <m:sup>
                              <m:r>
                                <a:rPr lang="ar-A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FC2F61-D879-B160-0CFC-D7E8F2BE9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802" y="792931"/>
                <a:ext cx="3564396" cy="9078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7C54833-9F6C-D24D-EE73-9820314102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386" y="1988840"/>
            <a:ext cx="7467228" cy="473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80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94792"/>
            <a:ext cx="8077200" cy="762000"/>
          </a:xfrm>
        </p:spPr>
        <p:txBody>
          <a:bodyPr/>
          <a:lstStyle/>
          <a:p>
            <a:r>
              <a:rPr lang="en-US" sz="2400" dirty="0"/>
              <a:t>PAMMOTH modeling, baseline</a:t>
            </a:r>
            <a:endParaRPr lang="LID4096" sz="24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coelenterate, coral, ocean floor&#10;&#10;Description automatically generated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 descr="A green leaf on a purple surface&#10;&#10;Description automatically generated with low confidence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2204864"/>
            <a:ext cx="181296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0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04864"/>
            <a:ext cx="1812965" cy="43924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596D43-12CE-89CD-CFEE-545324606E3D}"/>
              </a:ext>
            </a:extLst>
          </p:cNvPr>
          <p:cNvSpPr txBox="1">
            <a:spLocks/>
          </p:cNvSpPr>
          <p:nvPr/>
        </p:nvSpPr>
        <p:spPr bwMode="auto">
          <a:xfrm>
            <a:off x="533400" y="794792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9pPr>
          </a:lstStyle>
          <a:p>
            <a:r>
              <a:rPr lang="en-US" sz="2400" kern="0" dirty="0"/>
              <a:t>PAMMOTH modeling, + spatial response</a:t>
            </a:r>
            <a:endParaRPr lang="LID4096" sz="2400" kern="0" dirty="0"/>
          </a:p>
        </p:txBody>
      </p:sp>
    </p:spTree>
    <p:extLst>
      <p:ext uri="{BB962C8B-B14F-4D97-AF65-F5344CB8AC3E}">
        <p14:creationId xmlns:p14="http://schemas.microsoft.com/office/powerpoint/2010/main" val="2326581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04864"/>
            <a:ext cx="1812965" cy="43924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995A01-C3F8-C1CC-7446-B62B51330E4A}"/>
              </a:ext>
            </a:extLst>
          </p:cNvPr>
          <p:cNvSpPr txBox="1">
            <a:spLocks/>
          </p:cNvSpPr>
          <p:nvPr/>
        </p:nvSpPr>
        <p:spPr bwMode="auto">
          <a:xfrm>
            <a:off x="533400" y="794792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9pPr>
          </a:lstStyle>
          <a:p>
            <a:r>
              <a:rPr lang="en-US" sz="2400" kern="0" dirty="0"/>
              <a:t>PAMMOTH modeling, + temporal response</a:t>
            </a:r>
            <a:endParaRPr lang="LID4096" sz="2400" kern="0" dirty="0"/>
          </a:p>
        </p:txBody>
      </p:sp>
    </p:spTree>
    <p:extLst>
      <p:ext uri="{BB962C8B-B14F-4D97-AF65-F5344CB8AC3E}">
        <p14:creationId xmlns:p14="http://schemas.microsoft.com/office/powerpoint/2010/main" val="2905615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04864"/>
            <a:ext cx="1812965" cy="43924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52410C-9A9B-F4C0-63F8-059773CDAB62}"/>
              </a:ext>
            </a:extLst>
          </p:cNvPr>
          <p:cNvSpPr txBox="1">
            <a:spLocks/>
          </p:cNvSpPr>
          <p:nvPr/>
        </p:nvSpPr>
        <p:spPr bwMode="auto">
          <a:xfrm>
            <a:off x="533400" y="794792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9pPr>
          </a:lstStyle>
          <a:p>
            <a:r>
              <a:rPr lang="en-US" sz="2400" kern="0" dirty="0"/>
              <a:t>PAMMOTH modeling, + sampling density</a:t>
            </a:r>
            <a:endParaRPr lang="LID4096" sz="2400" kern="0" dirty="0"/>
          </a:p>
        </p:txBody>
      </p:sp>
    </p:spTree>
    <p:extLst>
      <p:ext uri="{BB962C8B-B14F-4D97-AF65-F5344CB8AC3E}">
        <p14:creationId xmlns:p14="http://schemas.microsoft.com/office/powerpoint/2010/main" val="3694575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14885"/>
            <a:ext cx="1812965" cy="437244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EDA912A-7578-AC77-2FE6-0FBFAC15DDEA}"/>
              </a:ext>
            </a:extLst>
          </p:cNvPr>
          <p:cNvSpPr txBox="1">
            <a:spLocks/>
          </p:cNvSpPr>
          <p:nvPr/>
        </p:nvSpPr>
        <p:spPr bwMode="auto">
          <a:xfrm>
            <a:off x="533400" y="794792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9pPr>
          </a:lstStyle>
          <a:p>
            <a:r>
              <a:rPr lang="en-US" sz="2400" kern="0" dirty="0"/>
              <a:t>PAMMOTH modeling, higher resolution</a:t>
            </a:r>
            <a:endParaRPr lang="LID4096" sz="2400" kern="0" dirty="0"/>
          </a:p>
        </p:txBody>
      </p:sp>
    </p:spTree>
    <p:extLst>
      <p:ext uri="{BB962C8B-B14F-4D97-AF65-F5344CB8AC3E}">
        <p14:creationId xmlns:p14="http://schemas.microsoft.com/office/powerpoint/2010/main" val="4134459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76A18A-E239-6757-62A1-DECD50C4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Phantom Validation</a:t>
            </a:r>
            <a:endParaRPr lang="LID4096" sz="2000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1BAA1BC-D61E-5B6C-BE95-9B882A11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772816"/>
            <a:ext cx="6782185" cy="4206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1AE14-5212-E3E8-A3D9-A5FB680E7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6" y="1772816"/>
            <a:ext cx="1806675" cy="1378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9B117-ACA0-361A-223C-A7D8C4A0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23" y="4783965"/>
            <a:ext cx="1817738" cy="167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07DD1-2CAA-A751-5E36-FEC740CAC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23" y="3284984"/>
            <a:ext cx="1828800" cy="13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44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42609-80B2-8DAC-7FB3-8000B9B8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17" y="1838468"/>
            <a:ext cx="4294483" cy="1880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F06BAF-1A91-7A5C-3926-B8770B959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"/>
          <a:stretch/>
        </p:blipFill>
        <p:spPr bwMode="auto">
          <a:xfrm>
            <a:off x="7091366" y="1875999"/>
            <a:ext cx="1778205" cy="99056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, wall, indoor, hand&#10;&#10;Description automatically generated">
            <a:extLst>
              <a:ext uri="{FF2B5EF4-FFF2-40B4-BE49-F238E27FC236}">
                <a16:creationId xmlns:a16="http://schemas.microsoft.com/office/drawing/2014/main" id="{6CBB15D8-D4B3-7937-8B35-E32565DA6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r="8715" b="21241"/>
          <a:stretch/>
        </p:blipFill>
        <p:spPr>
          <a:xfrm>
            <a:off x="4788024" y="1838468"/>
            <a:ext cx="2140428" cy="162352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209CE8-5607-34CF-278B-BF7BB92A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Phantom Validation</a:t>
            </a:r>
            <a:endParaRPr lang="LID4096" sz="2000" dirty="0"/>
          </a:p>
        </p:txBody>
      </p:sp>
      <p:pic>
        <p:nvPicPr>
          <p:cNvPr id="13" name="Picture 12" descr="Graphical user interface, scatter chart&#10;&#10;Description automatically generated">
            <a:extLst>
              <a:ext uri="{FF2B5EF4-FFF2-40B4-BE49-F238E27FC236}">
                <a16:creationId xmlns:a16="http://schemas.microsoft.com/office/drawing/2014/main" id="{3643B042-FD86-B3FA-6089-13C218781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37" y="4437112"/>
            <a:ext cx="8796259" cy="22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13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499706-09B6-F532-EF8D-0644976C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84784"/>
            <a:ext cx="3291977" cy="32704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A439CF-8AB7-30D7-D318-D7350B4E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In Vivo Results</a:t>
            </a:r>
            <a:endParaRPr lang="LID4096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0211F5-B03D-6A9C-B12C-9A0274BB7D33}"/>
              </a:ext>
            </a:extLst>
          </p:cNvPr>
          <p:cNvGrpSpPr/>
          <p:nvPr/>
        </p:nvGrpSpPr>
        <p:grpSpPr>
          <a:xfrm>
            <a:off x="3923928" y="1196752"/>
            <a:ext cx="3764288" cy="3381663"/>
            <a:chOff x="407795" y="1646851"/>
            <a:chExt cx="4099813" cy="36830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0B3A9A-D4B5-DEA0-1D80-8E0640D810F1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2020241" y="1981056"/>
              <a:ext cx="1623181" cy="1617813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2CF950-3441-83DA-77B9-D177A15D0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07795" y="1981056"/>
              <a:ext cx="3235627" cy="32356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DA5348-1B36-E3B2-C5AD-00AA8041C9CB}"/>
                </a:ext>
              </a:extLst>
            </p:cNvPr>
            <p:cNvSpPr txBox="1"/>
            <p:nvPr/>
          </p:nvSpPr>
          <p:spPr>
            <a:xfrm>
              <a:off x="770684" y="1646851"/>
              <a:ext cx="3094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NL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EA17B4-E243-4D62-BAC1-F7FEBF8D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602" y="1969001"/>
              <a:ext cx="152026" cy="324768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08D019-82C0-12B7-6B0C-D636D031E718}"/>
                </a:ext>
              </a:extLst>
            </p:cNvPr>
            <p:cNvSpPr txBox="1"/>
            <p:nvPr/>
          </p:nvSpPr>
          <p:spPr>
            <a:xfrm>
              <a:off x="3903808" y="1883181"/>
              <a:ext cx="603800" cy="33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&gt;1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2ABE54-D7AF-9F8D-591E-AE034F647850}"/>
                </a:ext>
              </a:extLst>
            </p:cNvPr>
            <p:cNvSpPr txBox="1"/>
            <p:nvPr/>
          </p:nvSpPr>
          <p:spPr>
            <a:xfrm>
              <a:off x="3865296" y="4994725"/>
              <a:ext cx="603800" cy="33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&lt;1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82E79B-D1C2-690E-98BC-D6D0BDEBE929}"/>
                </a:ext>
              </a:extLst>
            </p:cNvPr>
            <p:cNvSpPr/>
            <p:nvPr/>
          </p:nvSpPr>
          <p:spPr>
            <a:xfrm rot="16200000">
              <a:off x="2601719" y="3425237"/>
              <a:ext cx="2929945" cy="3352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Intensity ratio  890 nm / 720 nm</a:t>
              </a:r>
              <a:endParaRPr lang="nl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283000B-EF18-7106-FA54-77AD041035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29460" r="6012" b="24034"/>
          <a:stretch/>
        </p:blipFill>
        <p:spPr>
          <a:xfrm>
            <a:off x="2915174" y="4553228"/>
            <a:ext cx="2664938" cy="20173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0E04D9-07F7-D67E-46A9-E97F7E7DDA74}"/>
              </a:ext>
            </a:extLst>
          </p:cNvPr>
          <p:cNvGrpSpPr/>
          <p:nvPr/>
        </p:nvGrpSpPr>
        <p:grpSpPr>
          <a:xfrm>
            <a:off x="5431556" y="4512018"/>
            <a:ext cx="3165472" cy="2565350"/>
            <a:chOff x="3440805" y="2956173"/>
            <a:chExt cx="7489554" cy="6069655"/>
          </a:xfrm>
        </p:grpSpPr>
        <p:pic>
          <p:nvPicPr>
            <p:cNvPr id="17" name="Picture 4" descr="Non-invasive Measurement of SaO&amp;lt;sub&amp;gt;2&amp;lt;/sub&amp;gt;, SvO&amp;lt;sub&amp;gt;2&amp;lt;/sub&amp;gt; &amp;amp; Hemoglobin">
              <a:extLst>
                <a:ext uri="{FF2B5EF4-FFF2-40B4-BE49-F238E27FC236}">
                  <a16:creationId xmlns:a16="http://schemas.microsoft.com/office/drawing/2014/main" id="{6EC7EBE8-E301-D043-46EE-BA7DE13CB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435" y="2956173"/>
              <a:ext cx="5769331" cy="4425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C55ACF-3C70-DBEF-F0F8-24DC7F6E1901}"/>
                </a:ext>
              </a:extLst>
            </p:cNvPr>
            <p:cNvSpPr txBox="1"/>
            <p:nvPr/>
          </p:nvSpPr>
          <p:spPr>
            <a:xfrm>
              <a:off x="3440805" y="7278138"/>
              <a:ext cx="7489554" cy="174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Figure from: Spectrum Medical, Non-Invasive Measurement of SaO</a:t>
              </a:r>
              <a:r>
                <a:rPr lang="en-US" sz="900" baseline="-25000" dirty="0">
                  <a:latin typeface="+mj-lt"/>
                </a:rPr>
                <a:t>2</a:t>
              </a:r>
              <a:r>
                <a:rPr lang="en-US" sz="900" dirty="0">
                  <a:latin typeface="+mj-lt"/>
                </a:rPr>
                <a:t>, SvO</a:t>
              </a:r>
              <a:r>
                <a:rPr lang="en-US" sz="900" baseline="-25000" dirty="0">
                  <a:latin typeface="+mj-lt"/>
                </a:rPr>
                <a:t>2</a:t>
              </a:r>
              <a:r>
                <a:rPr lang="en-US" sz="900" dirty="0">
                  <a:latin typeface="+mj-lt"/>
                </a:rPr>
                <a:t> &amp; Hemoglobin</a:t>
              </a:r>
            </a:p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23422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084901-0666-6AE2-AD2D-6EF586736BEA}"/>
              </a:ext>
            </a:extLst>
          </p:cNvPr>
          <p:cNvSpPr/>
          <p:nvPr/>
        </p:nvSpPr>
        <p:spPr>
          <a:xfrm>
            <a:off x="3289323" y="1628803"/>
            <a:ext cx="2585555" cy="64806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4017">
              <a:defRPr/>
            </a:pPr>
            <a:endParaRPr lang="en-US" sz="1701" kern="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B3CB99-ACD7-7DE5-5F68-2CDBA21EEE0C}"/>
              </a:ext>
            </a:extLst>
          </p:cNvPr>
          <p:cNvSpPr/>
          <p:nvPr/>
        </p:nvSpPr>
        <p:spPr>
          <a:xfrm>
            <a:off x="6084168" y="1628803"/>
            <a:ext cx="2585555" cy="648069"/>
          </a:xfrm>
          <a:prstGeom prst="rect">
            <a:avLst/>
          </a:prstGeom>
          <a:solidFill>
            <a:srgbClr val="FFD9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4017">
              <a:defRPr/>
            </a:pPr>
            <a:endParaRPr lang="en-US" sz="1701" ker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D8FEB-1FF7-56B6-2B01-0EFA3C2E1459}"/>
              </a:ext>
            </a:extLst>
          </p:cNvPr>
          <p:cNvSpPr txBox="1"/>
          <p:nvPr/>
        </p:nvSpPr>
        <p:spPr>
          <a:xfrm>
            <a:off x="6084168" y="1628801"/>
            <a:ext cx="2585554" cy="2548005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0000"/>
                </a:solidFill>
                <a:latin typeface="+mn-lt"/>
              </a:rPr>
              <a:t>Magnetic resonance imaging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000000"/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contrast agent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expensive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availability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not suitable for every woman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999F5-EB9D-1978-85AC-D1B2AB548385}"/>
              </a:ext>
            </a:extLst>
          </p:cNvPr>
          <p:cNvSpPr txBox="1"/>
          <p:nvPr/>
        </p:nvSpPr>
        <p:spPr>
          <a:xfrm>
            <a:off x="3354598" y="1784000"/>
            <a:ext cx="2585554" cy="1717008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pPr defTabSz="864017">
              <a:lnSpc>
                <a:spcPct val="150000"/>
              </a:lnSpc>
              <a:defRPr/>
            </a:pPr>
            <a:r>
              <a:rPr lang="en-US" sz="1200" b="1" kern="0" dirty="0">
                <a:solidFill>
                  <a:prstClr val="black"/>
                </a:solidFill>
                <a:latin typeface="+mn-lt"/>
              </a:rPr>
              <a:t>Ultrasonography</a:t>
            </a:r>
          </a:p>
          <a:p>
            <a:pPr defTabSz="864017">
              <a:lnSpc>
                <a:spcPct val="150000"/>
              </a:lnSpc>
              <a:defRPr/>
            </a:pPr>
            <a:endParaRPr lang="en-US" sz="1200" kern="0" dirty="0">
              <a:solidFill>
                <a:prstClr val="black"/>
              </a:solidFill>
              <a:latin typeface="+mn-lt"/>
            </a:endParaRP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+mn-lt"/>
              </a:rPr>
              <a:t>whole breast imaging is difficult</a:t>
            </a: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+mn-lt"/>
              </a:rPr>
              <a:t>operator dependent</a:t>
            </a: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200" kern="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AB5BD-C1AF-8834-7274-88AC2C4B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446" y="3758569"/>
            <a:ext cx="2109108" cy="2334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413126-3B71-CC80-54D1-083201DBC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399" y="4474697"/>
            <a:ext cx="2486524" cy="16185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B55EF3-B451-B86D-3B32-19EE3BC5F636}"/>
              </a:ext>
            </a:extLst>
          </p:cNvPr>
          <p:cNvSpPr/>
          <p:nvPr/>
        </p:nvSpPr>
        <p:spPr>
          <a:xfrm>
            <a:off x="3282590" y="1628801"/>
            <a:ext cx="2585554" cy="453648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17D764-A09B-DCF4-0AD2-C6DF2E000B33}"/>
              </a:ext>
            </a:extLst>
          </p:cNvPr>
          <p:cNvSpPr/>
          <p:nvPr/>
        </p:nvSpPr>
        <p:spPr>
          <a:xfrm>
            <a:off x="6084451" y="1628800"/>
            <a:ext cx="2585554" cy="4536480"/>
          </a:xfrm>
          <a:prstGeom prst="rect">
            <a:avLst/>
          </a:prstGeom>
          <a:noFill/>
          <a:ln>
            <a:solidFill>
              <a:srgbClr val="EF008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5295A-3810-CEDD-CF93-1B3B8DF7DC8B}"/>
              </a:ext>
            </a:extLst>
          </p:cNvPr>
          <p:cNvSpPr txBox="1"/>
          <p:nvPr/>
        </p:nvSpPr>
        <p:spPr>
          <a:xfrm>
            <a:off x="3779912" y="6416646"/>
            <a:ext cx="5256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effectLst/>
                <a:latin typeface="+mn-lt"/>
              </a:rPr>
              <a:t>courtesy</a:t>
            </a:r>
            <a:r>
              <a:rPr lang="nl-NL" sz="1600" i="1" dirty="0">
                <a:latin typeface="+mn-lt"/>
              </a:rPr>
              <a:t> of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F7A34A-FE00-1506-BAC1-50EA84615AA0}"/>
              </a:ext>
            </a:extLst>
          </p:cNvPr>
          <p:cNvGrpSpPr/>
          <p:nvPr/>
        </p:nvGrpSpPr>
        <p:grpSpPr>
          <a:xfrm>
            <a:off x="395536" y="1628803"/>
            <a:ext cx="2592288" cy="4536501"/>
            <a:chOff x="395536" y="1628803"/>
            <a:chExt cx="2592288" cy="45365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07138D-3FF7-0B7B-58B2-8A4C8D2DD8D9}"/>
                </a:ext>
              </a:extLst>
            </p:cNvPr>
            <p:cNvSpPr/>
            <p:nvPr/>
          </p:nvSpPr>
          <p:spPr>
            <a:xfrm>
              <a:off x="402269" y="1628803"/>
              <a:ext cx="2585555" cy="648069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4017">
                <a:defRPr/>
              </a:pPr>
              <a:endParaRPr lang="en-US" sz="1701" kern="0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D4E48F-DD9C-DFCD-04C5-B38E2A4076A6}"/>
                </a:ext>
              </a:extLst>
            </p:cNvPr>
            <p:cNvSpPr txBox="1"/>
            <p:nvPr/>
          </p:nvSpPr>
          <p:spPr>
            <a:xfrm>
              <a:off x="395536" y="1772816"/>
              <a:ext cx="2585554" cy="2058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864017">
                <a:lnSpc>
                  <a:spcPct val="150000"/>
                </a:lnSpc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+mn-lt"/>
                </a:rPr>
                <a:t>X-ray mammography</a:t>
              </a:r>
            </a:p>
            <a:p>
              <a:pPr defTabSz="864017">
                <a:lnSpc>
                  <a:spcPct val="150000"/>
                </a:lnSpc>
                <a:defRPr/>
              </a:pPr>
              <a:endParaRPr lang="en-US" sz="1000" b="1" kern="0" dirty="0">
                <a:solidFill>
                  <a:prstClr val="black"/>
                </a:solidFill>
                <a:latin typeface="+mn-lt"/>
              </a:endParaRP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p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ainful compression</a:t>
              </a: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i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onizing radiation </a:t>
              </a:r>
              <a:br>
                <a:rPr lang="en-US" sz="1200" kern="0" dirty="0">
                  <a:solidFill>
                    <a:srgbClr val="000000"/>
                  </a:solidFill>
                  <a:latin typeface="+mn-lt"/>
                </a:rPr>
              </a:b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(tumor induction)</a:t>
              </a: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g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landular tissue is problematic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930C31-0842-9557-AC47-9B09A334A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552" y="3823482"/>
              <a:ext cx="1051260" cy="22698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A09EF2-2AF3-5634-B6E0-F869ECB37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2636" y="3823482"/>
              <a:ext cx="1059164" cy="22698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5480B4-7CB7-DBEC-C9A0-37CF227E2FCF}"/>
                </a:ext>
              </a:extLst>
            </p:cNvPr>
            <p:cNvSpPr/>
            <p:nvPr/>
          </p:nvSpPr>
          <p:spPr>
            <a:xfrm>
              <a:off x="395536" y="1628824"/>
              <a:ext cx="2585554" cy="453648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F2444955-B39A-03C5-0F15-B5F44A66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800" dirty="0"/>
              <a:t>Conventional Breast Imaging</a:t>
            </a:r>
            <a:endParaRPr lang="LID4096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1CA410-2832-89B8-77A5-CF9D56D0D119}"/>
              </a:ext>
            </a:extLst>
          </p:cNvPr>
          <p:cNvSpPr txBox="1"/>
          <p:nvPr/>
        </p:nvSpPr>
        <p:spPr>
          <a:xfrm>
            <a:off x="402269" y="1636465"/>
            <a:ext cx="8274187" cy="222458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+mn-cs"/>
              </a:rPr>
              <a:t>Urgent need for novel imaging techniques providing higher specificity, contrast and image resolution than X-ray mammography at lower costs than MRI.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 animBg="1"/>
      <p:bldP spid="15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4A439CF-8AB7-30D7-D318-D7350B4E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836712"/>
            <a:ext cx="8077200" cy="762000"/>
          </a:xfrm>
        </p:spPr>
        <p:txBody>
          <a:bodyPr/>
          <a:lstStyle/>
          <a:p>
            <a:r>
              <a:rPr lang="en-US" sz="3200" dirty="0"/>
              <a:t>How deep can we image?</a:t>
            </a:r>
            <a:endParaRPr lang="LID4096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EDC4B7-B715-B8CE-3FF8-5AC619F14E5F}"/>
              </a:ext>
            </a:extLst>
          </p:cNvPr>
          <p:cNvGrpSpPr/>
          <p:nvPr/>
        </p:nvGrpSpPr>
        <p:grpSpPr>
          <a:xfrm>
            <a:off x="198578" y="1916832"/>
            <a:ext cx="8745912" cy="4416281"/>
            <a:chOff x="198578" y="1452213"/>
            <a:chExt cx="8745912" cy="44162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E73878-F89C-41C0-E30E-D5A489E8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78" y="1905291"/>
              <a:ext cx="8745912" cy="3475500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1D80556-41B4-3467-AAB8-98823511F1A4}"/>
                </a:ext>
              </a:extLst>
            </p:cNvPr>
            <p:cNvCxnSpPr/>
            <p:nvPr/>
          </p:nvCxnSpPr>
          <p:spPr>
            <a:xfrm>
              <a:off x="1386243" y="5503734"/>
              <a:ext cx="6069679" cy="0"/>
            </a:xfrm>
            <a:prstGeom prst="straightConnector1">
              <a:avLst/>
            </a:prstGeom>
            <a:ln w="28575">
              <a:headEnd w="lg" len="lg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4BCED6-A614-336D-D52E-5104DE23EEED}"/>
                </a:ext>
              </a:extLst>
            </p:cNvPr>
            <p:cNvSpPr txBox="1"/>
            <p:nvPr/>
          </p:nvSpPr>
          <p:spPr>
            <a:xfrm>
              <a:off x="3237442" y="5529940"/>
              <a:ext cx="31325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Increasing depth from skin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EAEBC0-DF0A-4F7B-31D8-9D520FDCEDC3}"/>
                </a:ext>
              </a:extLst>
            </p:cNvPr>
            <p:cNvSpPr txBox="1"/>
            <p:nvPr/>
          </p:nvSpPr>
          <p:spPr>
            <a:xfrm>
              <a:off x="1706761" y="1452213"/>
              <a:ext cx="5637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medial-lateral depth color-coded PAT MIPs</a:t>
              </a:r>
              <a:endParaRPr lang="nl-NL" sz="2000" dirty="0"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773A99-6687-64E8-C0D8-C72A5CA2CFEA}"/>
              </a:ext>
            </a:extLst>
          </p:cNvPr>
          <p:cNvGrpSpPr/>
          <p:nvPr/>
        </p:nvGrpSpPr>
        <p:grpSpPr>
          <a:xfrm>
            <a:off x="7308304" y="4254569"/>
            <a:ext cx="1130438" cy="701455"/>
            <a:chOff x="7308304" y="3789950"/>
            <a:chExt cx="1130438" cy="70145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979BFC-E543-7B14-0337-F12193FB5B25}"/>
                </a:ext>
              </a:extLst>
            </p:cNvPr>
            <p:cNvSpPr txBox="1"/>
            <p:nvPr/>
          </p:nvSpPr>
          <p:spPr>
            <a:xfrm>
              <a:off x="7308304" y="4029740"/>
              <a:ext cx="1130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FF"/>
                  </a:solidFill>
                  <a:latin typeface="Abadi" panose="020B0604020104020204"/>
                </a:rPr>
                <a:t>48 mm</a:t>
              </a:r>
              <a:endParaRPr lang="nl-NL" dirty="0">
                <a:solidFill>
                  <a:srgbClr val="FF00FF"/>
                </a:solidFill>
                <a:latin typeface="Abadi" panose="020B0604020104020204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172D034-DF2D-728F-7787-977AA2E893D1}"/>
                </a:ext>
              </a:extLst>
            </p:cNvPr>
            <p:cNvCxnSpPr/>
            <p:nvPr/>
          </p:nvCxnSpPr>
          <p:spPr>
            <a:xfrm flipV="1">
              <a:off x="7940842" y="3789950"/>
              <a:ext cx="84221" cy="301513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805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9269-A47D-9153-5D19-64F9C71D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06101"/>
            <a:ext cx="8077200" cy="762000"/>
          </a:xfrm>
        </p:spPr>
        <p:txBody>
          <a:bodyPr/>
          <a:lstStyle/>
          <a:p>
            <a:r>
              <a:rPr lang="en-US" sz="2400" dirty="0"/>
              <a:t>UST: Mathematical Modelling (simplified)</a:t>
            </a:r>
            <a:endParaRPr lang="LID4096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196B7-333E-2716-CCB0-94537F1B5C38}"/>
              </a:ext>
            </a:extLst>
          </p:cNvPr>
          <p:cNvSpPr txBox="1"/>
          <p:nvPr/>
        </p:nvSpPr>
        <p:spPr>
          <a:xfrm>
            <a:off x="300962" y="2369619"/>
            <a:ext cx="86635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acoustic wave equation 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measurement </a:t>
            </a:r>
            <a:r>
              <a:rPr lang="en-US" sz="1800" dirty="0">
                <a:latin typeface="+mn-lt"/>
              </a:rPr>
              <a:t>(on boundary)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multiple sources 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pPr>
              <a:lnSpc>
                <a:spcPct val="200000"/>
              </a:lnSpc>
            </a:pPr>
            <a:r>
              <a:rPr lang="en-US" sz="1800" b="1" dirty="0">
                <a:latin typeface="+mn-lt"/>
              </a:rPr>
              <a:t>inverse problem: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latin typeface="+mn-lt"/>
              </a:rPr>
              <a:t>             acoustic parameter identification problem with boundary data. </a:t>
            </a:r>
          </a:p>
          <a:p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/>
              <p:nvPr/>
            </p:nvSpPr>
            <p:spPr>
              <a:xfrm>
                <a:off x="395537" y="2801667"/>
                <a:ext cx="3816424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7" y="2801667"/>
                <a:ext cx="3816424" cy="521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/>
              <p:nvPr/>
            </p:nvSpPr>
            <p:spPr>
              <a:xfrm>
                <a:off x="-108520" y="6042027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6042027"/>
                <a:ext cx="201622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D8C00F-EA5F-68E5-3EA2-CBA1A570EE5E}"/>
                  </a:ext>
                </a:extLst>
              </p:cNvPr>
              <p:cNvSpPr txBox="1"/>
              <p:nvPr/>
            </p:nvSpPr>
            <p:spPr>
              <a:xfrm>
                <a:off x="528322" y="3953795"/>
                <a:ext cx="1163358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D8C00F-EA5F-68E5-3EA2-CBA1A570E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2" y="3953795"/>
                <a:ext cx="1163358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8F7EA4-7021-92D2-1429-80CD63537045}"/>
                  </a:ext>
                </a:extLst>
              </p:cNvPr>
              <p:cNvSpPr txBox="1"/>
              <p:nvPr/>
            </p:nvSpPr>
            <p:spPr>
              <a:xfrm>
                <a:off x="539552" y="4961907"/>
                <a:ext cx="144016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8F7EA4-7021-92D2-1429-80CD63537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961907"/>
                <a:ext cx="1440160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Graphic 27">
            <a:extLst>
              <a:ext uri="{FF2B5EF4-FFF2-40B4-BE49-F238E27FC236}">
                <a16:creationId xmlns:a16="http://schemas.microsoft.com/office/drawing/2014/main" id="{84DEC3FC-E339-1877-3A8D-252296CD64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35809" y="2369619"/>
            <a:ext cx="3012555" cy="301255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EA85191-AEB1-221D-98C6-99E74EC97A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67485" y="3590549"/>
            <a:ext cx="830700" cy="81182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429666F-9A17-BA3A-73E3-09DC55E828D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030930" y="3360637"/>
            <a:ext cx="1296393" cy="127732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B82445B-C717-DE9F-C2E3-D04DFE781C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591829" y="2931243"/>
            <a:ext cx="2169885" cy="213043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E56A393-A303-726D-ECA9-E58BFEACF6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809573" y="3139006"/>
            <a:ext cx="1734398" cy="17149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926854E-6CF2-7183-A510-8F9D1C85171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5991636" y="3575907"/>
            <a:ext cx="904343" cy="71443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4579FB4-F2C4-3F3A-09CA-FAC2B15066E8}"/>
              </a:ext>
            </a:extLst>
          </p:cNvPr>
          <p:cNvSpPr/>
          <p:nvPr/>
        </p:nvSpPr>
        <p:spPr>
          <a:xfrm>
            <a:off x="5254732" y="4823551"/>
            <a:ext cx="133449" cy="133449"/>
          </a:xfrm>
          <a:custGeom>
            <a:avLst/>
            <a:gdLst>
              <a:gd name="connsiteX0" fmla="*/ -782 w 133449"/>
              <a:gd name="connsiteY0" fmla="*/ -188 h 133449"/>
              <a:gd name="connsiteX1" fmla="*/ 132667 w 133449"/>
              <a:gd name="connsiteY1" fmla="*/ 133262 h 1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449" h="133449">
                <a:moveTo>
                  <a:pt x="-782" y="-188"/>
                </a:moveTo>
                <a:cubicBezTo>
                  <a:pt x="72913" y="-188"/>
                  <a:pt x="132667" y="59566"/>
                  <a:pt x="132667" y="133262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6016BE7-47CC-1A96-8AC7-225AF9725493}"/>
              </a:ext>
            </a:extLst>
          </p:cNvPr>
          <p:cNvSpPr/>
          <p:nvPr/>
        </p:nvSpPr>
        <p:spPr>
          <a:xfrm>
            <a:off x="5254732" y="4657671"/>
            <a:ext cx="306599" cy="306598"/>
          </a:xfrm>
          <a:custGeom>
            <a:avLst/>
            <a:gdLst>
              <a:gd name="connsiteX0" fmla="*/ -782 w 306599"/>
              <a:gd name="connsiteY0" fmla="*/ -188 h 306598"/>
              <a:gd name="connsiteX1" fmla="*/ 305817 w 306599"/>
              <a:gd name="connsiteY1" fmla="*/ 306038 h 306598"/>
              <a:gd name="connsiteX2" fmla="*/ 305817 w 306599"/>
              <a:gd name="connsiteY2" fmla="*/ 306411 h 30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599" h="306598">
                <a:moveTo>
                  <a:pt x="-782" y="-188"/>
                </a:moveTo>
                <a:cubicBezTo>
                  <a:pt x="168453" y="-300"/>
                  <a:pt x="305705" y="136803"/>
                  <a:pt x="305817" y="306038"/>
                </a:cubicBezTo>
                <a:cubicBezTo>
                  <a:pt x="305817" y="306169"/>
                  <a:pt x="305817" y="306280"/>
                  <a:pt x="305817" y="30641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A699595-02A6-441E-C01B-50973DB5E0A5}"/>
              </a:ext>
            </a:extLst>
          </p:cNvPr>
          <p:cNvSpPr/>
          <p:nvPr/>
        </p:nvSpPr>
        <p:spPr>
          <a:xfrm>
            <a:off x="5254732" y="4491604"/>
            <a:ext cx="472665" cy="472665"/>
          </a:xfrm>
          <a:custGeom>
            <a:avLst/>
            <a:gdLst>
              <a:gd name="connsiteX0" fmla="*/ -782 w 472665"/>
              <a:gd name="connsiteY0" fmla="*/ -188 h 472665"/>
              <a:gd name="connsiteX1" fmla="*/ 471883 w 472665"/>
              <a:gd name="connsiteY1" fmla="*/ 472477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665" h="472665">
                <a:moveTo>
                  <a:pt x="-782" y="-188"/>
                </a:moveTo>
                <a:cubicBezTo>
                  <a:pt x="260228" y="-76"/>
                  <a:pt x="471772" y="211468"/>
                  <a:pt x="471883" y="472477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1A82D68-0EE7-9609-CB78-A550122C4A23}"/>
              </a:ext>
            </a:extLst>
          </p:cNvPr>
          <p:cNvSpPr/>
          <p:nvPr/>
        </p:nvSpPr>
        <p:spPr>
          <a:xfrm>
            <a:off x="5264051" y="4310627"/>
            <a:ext cx="646188" cy="646373"/>
          </a:xfrm>
          <a:custGeom>
            <a:avLst/>
            <a:gdLst>
              <a:gd name="connsiteX0" fmla="*/ -782 w 646188"/>
              <a:gd name="connsiteY0" fmla="*/ -187 h 646373"/>
              <a:gd name="connsiteX1" fmla="*/ 290534 w 646188"/>
              <a:gd name="connsiteY1" fmla="*/ 69147 h 646373"/>
              <a:gd name="connsiteX2" fmla="*/ 428829 w 646188"/>
              <a:gd name="connsiteY2" fmla="*/ 192904 h 646373"/>
              <a:gd name="connsiteX3" fmla="*/ 594337 w 646188"/>
              <a:gd name="connsiteY3" fmla="*/ 394011 h 646373"/>
              <a:gd name="connsiteX4" fmla="*/ 645405 w 646188"/>
              <a:gd name="connsiteY4" fmla="*/ 646186 h 64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188" h="646373">
                <a:moveTo>
                  <a:pt x="-782" y="-187"/>
                </a:moveTo>
                <a:cubicBezTo>
                  <a:pt x="100423" y="-318"/>
                  <a:pt x="200231" y="23427"/>
                  <a:pt x="290534" y="69147"/>
                </a:cubicBezTo>
                <a:cubicBezTo>
                  <a:pt x="343094" y="95799"/>
                  <a:pt x="385588" y="153391"/>
                  <a:pt x="428829" y="192904"/>
                </a:cubicBezTo>
                <a:cubicBezTo>
                  <a:pt x="497046" y="255156"/>
                  <a:pt x="557805" y="307716"/>
                  <a:pt x="594337" y="394011"/>
                </a:cubicBezTo>
                <a:cubicBezTo>
                  <a:pt x="628203" y="473763"/>
                  <a:pt x="645574" y="559537"/>
                  <a:pt x="645405" y="64618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DE83F88-F135-9239-6C89-3F3DB9FDAD2F}"/>
              </a:ext>
            </a:extLst>
          </p:cNvPr>
          <p:cNvSpPr/>
          <p:nvPr/>
        </p:nvSpPr>
        <p:spPr>
          <a:xfrm>
            <a:off x="5264051" y="4114640"/>
            <a:ext cx="850090" cy="850002"/>
          </a:xfrm>
          <a:custGeom>
            <a:avLst/>
            <a:gdLst>
              <a:gd name="connsiteX0" fmla="*/ -782 w 850090"/>
              <a:gd name="connsiteY0" fmla="*/ -89 h 850002"/>
              <a:gd name="connsiteX1" fmla="*/ 224368 w 850090"/>
              <a:gd name="connsiteY1" fmla="*/ 22091 h 850002"/>
              <a:gd name="connsiteX2" fmla="*/ 356513 w 850090"/>
              <a:gd name="connsiteY2" fmla="*/ 108759 h 850002"/>
              <a:gd name="connsiteX3" fmla="*/ 527985 w 850090"/>
              <a:gd name="connsiteY3" fmla="*/ 265693 h 850002"/>
              <a:gd name="connsiteX4" fmla="*/ 760589 w 850090"/>
              <a:gd name="connsiteY4" fmla="*/ 507989 h 850002"/>
              <a:gd name="connsiteX5" fmla="*/ 816504 w 850090"/>
              <a:gd name="connsiteY5" fmla="*/ 615718 h 850002"/>
              <a:gd name="connsiteX6" fmla="*/ 849307 w 850090"/>
              <a:gd name="connsiteY6" fmla="*/ 849814 h 85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90" h="850002">
                <a:moveTo>
                  <a:pt x="-782" y="-89"/>
                </a:moveTo>
                <a:cubicBezTo>
                  <a:pt x="74871" y="-1151"/>
                  <a:pt x="150393" y="6305"/>
                  <a:pt x="224368" y="22091"/>
                </a:cubicBezTo>
                <a:cubicBezTo>
                  <a:pt x="276928" y="34020"/>
                  <a:pt x="305257" y="89375"/>
                  <a:pt x="356513" y="108759"/>
                </a:cubicBezTo>
                <a:cubicBezTo>
                  <a:pt x="452127" y="144731"/>
                  <a:pt x="471138" y="213878"/>
                  <a:pt x="527985" y="265693"/>
                </a:cubicBezTo>
                <a:cubicBezTo>
                  <a:pt x="597878" y="329435"/>
                  <a:pt x="738969" y="433436"/>
                  <a:pt x="760589" y="507989"/>
                </a:cubicBezTo>
                <a:cubicBezTo>
                  <a:pt x="770282" y="540793"/>
                  <a:pt x="806440" y="582542"/>
                  <a:pt x="816504" y="615718"/>
                </a:cubicBezTo>
                <a:cubicBezTo>
                  <a:pt x="838367" y="691818"/>
                  <a:pt x="849420" y="770621"/>
                  <a:pt x="849307" y="849814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CEAF611-0F12-938E-373B-BD66A34631D0}"/>
              </a:ext>
            </a:extLst>
          </p:cNvPr>
          <p:cNvSpPr/>
          <p:nvPr/>
        </p:nvSpPr>
        <p:spPr>
          <a:xfrm>
            <a:off x="5265169" y="3892092"/>
            <a:ext cx="1064616" cy="1064908"/>
          </a:xfrm>
          <a:custGeom>
            <a:avLst/>
            <a:gdLst>
              <a:gd name="connsiteX0" fmla="*/ -782 w 1064616"/>
              <a:gd name="connsiteY0" fmla="*/ -80 h 1064908"/>
              <a:gd name="connsiteX1" fmla="*/ 281401 w 1064616"/>
              <a:gd name="connsiteY1" fmla="*/ 27691 h 1064908"/>
              <a:gd name="connsiteX2" fmla="*/ 443926 w 1064616"/>
              <a:gd name="connsiteY2" fmla="*/ 108208 h 1064908"/>
              <a:gd name="connsiteX3" fmla="*/ 661807 w 1064616"/>
              <a:gd name="connsiteY3" fmla="*/ 332984 h 1064908"/>
              <a:gd name="connsiteX4" fmla="*/ 920133 w 1064616"/>
              <a:gd name="connsiteY4" fmla="*/ 647225 h 1064908"/>
              <a:gd name="connsiteX5" fmla="*/ 1023016 w 1064616"/>
              <a:gd name="connsiteY5" fmla="*/ 771356 h 1064908"/>
              <a:gd name="connsiteX6" fmla="*/ 1063834 w 1064616"/>
              <a:gd name="connsiteY6" fmla="*/ 1064721 h 106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616" h="1064908">
                <a:moveTo>
                  <a:pt x="-782" y="-80"/>
                </a:moveTo>
                <a:cubicBezTo>
                  <a:pt x="94012" y="-1310"/>
                  <a:pt x="188657" y="8009"/>
                  <a:pt x="281401" y="27691"/>
                </a:cubicBezTo>
                <a:cubicBezTo>
                  <a:pt x="347193" y="42788"/>
                  <a:pt x="379624" y="83606"/>
                  <a:pt x="443926" y="108208"/>
                </a:cubicBezTo>
                <a:cubicBezTo>
                  <a:pt x="563770" y="153312"/>
                  <a:pt x="574394" y="294590"/>
                  <a:pt x="661807" y="332984"/>
                </a:cubicBezTo>
                <a:cubicBezTo>
                  <a:pt x="772146" y="382376"/>
                  <a:pt x="892921" y="553847"/>
                  <a:pt x="920133" y="647225"/>
                </a:cubicBezTo>
                <a:cubicBezTo>
                  <a:pt x="932061" y="688415"/>
                  <a:pt x="1011087" y="729606"/>
                  <a:pt x="1023016" y="771356"/>
                </a:cubicBezTo>
                <a:cubicBezTo>
                  <a:pt x="1050209" y="866764"/>
                  <a:pt x="1063945" y="965510"/>
                  <a:pt x="1063834" y="106472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1D2DC6A-0851-10AB-04A0-F7C3514F2D5C}"/>
              </a:ext>
            </a:extLst>
          </p:cNvPr>
          <p:cNvSpPr/>
          <p:nvPr/>
        </p:nvSpPr>
        <p:spPr>
          <a:xfrm>
            <a:off x="5265169" y="3664857"/>
            <a:ext cx="1292002" cy="1292889"/>
          </a:xfrm>
          <a:custGeom>
            <a:avLst/>
            <a:gdLst>
              <a:gd name="connsiteX0" fmla="*/ -782 w 1292002"/>
              <a:gd name="connsiteY0" fmla="*/ -45 h 1292889"/>
              <a:gd name="connsiteX1" fmla="*/ 341602 w 1292002"/>
              <a:gd name="connsiteY1" fmla="*/ 33690 h 1292889"/>
              <a:gd name="connsiteX2" fmla="*/ 580918 w 1292002"/>
              <a:gd name="connsiteY2" fmla="*/ 126881 h 1292889"/>
              <a:gd name="connsiteX3" fmla="*/ 803272 w 1292002"/>
              <a:gd name="connsiteY3" fmla="*/ 404777 h 1292889"/>
              <a:gd name="connsiteX4" fmla="*/ 1172682 w 1292002"/>
              <a:gd name="connsiteY4" fmla="*/ 760394 h 1292889"/>
              <a:gd name="connsiteX5" fmla="*/ 1241457 w 1292002"/>
              <a:gd name="connsiteY5" fmla="*/ 936711 h 1292889"/>
              <a:gd name="connsiteX6" fmla="*/ 1291220 w 1292002"/>
              <a:gd name="connsiteY6" fmla="*/ 1292701 h 129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002" h="1292889">
                <a:moveTo>
                  <a:pt x="-782" y="-45"/>
                </a:moveTo>
                <a:cubicBezTo>
                  <a:pt x="114253" y="-1611"/>
                  <a:pt x="229083" y="9702"/>
                  <a:pt x="341602" y="33690"/>
                </a:cubicBezTo>
                <a:cubicBezTo>
                  <a:pt x="421560" y="52328"/>
                  <a:pt x="503010" y="96687"/>
                  <a:pt x="580918" y="126881"/>
                </a:cubicBezTo>
                <a:cubicBezTo>
                  <a:pt x="726296" y="181864"/>
                  <a:pt x="696660" y="357249"/>
                  <a:pt x="803272" y="404777"/>
                </a:cubicBezTo>
                <a:cubicBezTo>
                  <a:pt x="937281" y="464606"/>
                  <a:pt x="1138760" y="647073"/>
                  <a:pt x="1172682" y="760394"/>
                </a:cubicBezTo>
                <a:cubicBezTo>
                  <a:pt x="1187219" y="810344"/>
                  <a:pt x="1226918" y="886015"/>
                  <a:pt x="1241457" y="936711"/>
                </a:cubicBezTo>
                <a:cubicBezTo>
                  <a:pt x="1274576" y="1052473"/>
                  <a:pt x="1291314" y="1172299"/>
                  <a:pt x="1291220" y="129270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BDD513D-F0B7-27EF-0873-032105F85CD1}"/>
              </a:ext>
            </a:extLst>
          </p:cNvPr>
          <p:cNvSpPr/>
          <p:nvPr/>
        </p:nvSpPr>
        <p:spPr>
          <a:xfrm>
            <a:off x="5265169" y="3401470"/>
            <a:ext cx="1554988" cy="1555343"/>
          </a:xfrm>
          <a:custGeom>
            <a:avLst/>
            <a:gdLst>
              <a:gd name="connsiteX0" fmla="*/ -782 w 1554988"/>
              <a:gd name="connsiteY0" fmla="*/ -17 h 1555343"/>
              <a:gd name="connsiteX1" fmla="*/ 411309 w 1554988"/>
              <a:gd name="connsiteY1" fmla="*/ 40615 h 1555343"/>
              <a:gd name="connsiteX2" fmla="*/ 645219 w 1554988"/>
              <a:gd name="connsiteY2" fmla="*/ 194753 h 1555343"/>
              <a:gd name="connsiteX3" fmla="*/ 967101 w 1554988"/>
              <a:gd name="connsiteY3" fmla="*/ 486441 h 1555343"/>
              <a:gd name="connsiteX4" fmla="*/ 1362791 w 1554988"/>
              <a:gd name="connsiteY4" fmla="*/ 908969 h 1555343"/>
              <a:gd name="connsiteX5" fmla="*/ 1494378 w 1554988"/>
              <a:gd name="connsiteY5" fmla="*/ 1126477 h 1555343"/>
              <a:gd name="connsiteX6" fmla="*/ 1554206 w 1554988"/>
              <a:gd name="connsiteY6" fmla="*/ 1555156 h 15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988" h="1555343">
                <a:moveTo>
                  <a:pt x="-782" y="-17"/>
                </a:moveTo>
                <a:cubicBezTo>
                  <a:pt x="137662" y="-1899"/>
                  <a:pt x="275903" y="11726"/>
                  <a:pt x="411309" y="40615"/>
                </a:cubicBezTo>
                <a:cubicBezTo>
                  <a:pt x="507483" y="62422"/>
                  <a:pt x="551282" y="159340"/>
                  <a:pt x="645219" y="194753"/>
                </a:cubicBezTo>
                <a:cubicBezTo>
                  <a:pt x="820232" y="260732"/>
                  <a:pt x="838684" y="429035"/>
                  <a:pt x="967101" y="486441"/>
                </a:cubicBezTo>
                <a:cubicBezTo>
                  <a:pt x="1128136" y="558384"/>
                  <a:pt x="1323092" y="772724"/>
                  <a:pt x="1362791" y="908969"/>
                </a:cubicBezTo>
                <a:cubicBezTo>
                  <a:pt x="1380311" y="969171"/>
                  <a:pt x="1477043" y="1065530"/>
                  <a:pt x="1494378" y="1126477"/>
                </a:cubicBezTo>
                <a:cubicBezTo>
                  <a:pt x="1534189" y="1265891"/>
                  <a:pt x="1554336" y="1410169"/>
                  <a:pt x="1554206" y="155515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FC7A767-835C-FE98-D1A5-918D7805619E}"/>
              </a:ext>
            </a:extLst>
          </p:cNvPr>
          <p:cNvSpPr/>
          <p:nvPr/>
        </p:nvSpPr>
        <p:spPr>
          <a:xfrm>
            <a:off x="5265169" y="3148899"/>
            <a:ext cx="1807535" cy="1807542"/>
          </a:xfrm>
          <a:custGeom>
            <a:avLst/>
            <a:gdLst>
              <a:gd name="connsiteX0" fmla="*/ -782 w 1807535"/>
              <a:gd name="connsiteY0" fmla="*/ 7 h 1807542"/>
              <a:gd name="connsiteX1" fmla="*/ 478221 w 1807535"/>
              <a:gd name="connsiteY1" fmla="*/ 47162 h 1807542"/>
              <a:gd name="connsiteX2" fmla="*/ 703556 w 1807535"/>
              <a:gd name="connsiteY2" fmla="*/ 281444 h 1807542"/>
              <a:gd name="connsiteX3" fmla="*/ 1124221 w 1807535"/>
              <a:gd name="connsiteY3" fmla="*/ 565490 h 1807542"/>
              <a:gd name="connsiteX4" fmla="*/ 1468470 w 1807535"/>
              <a:gd name="connsiteY4" fmla="*/ 718883 h 1807542"/>
              <a:gd name="connsiteX5" fmla="*/ 1554206 w 1807535"/>
              <a:gd name="connsiteY5" fmla="*/ 1073009 h 1807542"/>
              <a:gd name="connsiteX6" fmla="*/ 1737233 w 1807535"/>
              <a:gd name="connsiteY6" fmla="*/ 1309342 h 1807542"/>
              <a:gd name="connsiteX7" fmla="*/ 1806753 w 1807535"/>
              <a:gd name="connsiteY7" fmla="*/ 1807355 h 180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7535" h="1807542">
                <a:moveTo>
                  <a:pt x="-782" y="7"/>
                </a:moveTo>
                <a:cubicBezTo>
                  <a:pt x="160140" y="-2155"/>
                  <a:pt x="320803" y="13669"/>
                  <a:pt x="478221" y="47162"/>
                </a:cubicBezTo>
                <a:cubicBezTo>
                  <a:pt x="590050" y="72696"/>
                  <a:pt x="594523" y="240254"/>
                  <a:pt x="703556" y="281444"/>
                </a:cubicBezTo>
                <a:cubicBezTo>
                  <a:pt x="907087" y="358233"/>
                  <a:pt x="974929" y="498766"/>
                  <a:pt x="1124221" y="565490"/>
                </a:cubicBezTo>
                <a:cubicBezTo>
                  <a:pt x="1217413" y="607240"/>
                  <a:pt x="1382548" y="626251"/>
                  <a:pt x="1468470" y="718883"/>
                </a:cubicBezTo>
                <a:cubicBezTo>
                  <a:pt x="1554392" y="811515"/>
                  <a:pt x="1531094" y="993983"/>
                  <a:pt x="1554206" y="1073009"/>
                </a:cubicBezTo>
                <a:cubicBezTo>
                  <a:pt x="1574708" y="1142902"/>
                  <a:pt x="1716917" y="1238330"/>
                  <a:pt x="1737233" y="1309342"/>
                </a:cubicBezTo>
                <a:cubicBezTo>
                  <a:pt x="1783493" y="1471289"/>
                  <a:pt x="1806884" y="1638921"/>
                  <a:pt x="1806753" y="1807355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DBCA4BB-DC6B-4E12-BFAB-B713E1002749}"/>
              </a:ext>
            </a:extLst>
          </p:cNvPr>
          <p:cNvSpPr/>
          <p:nvPr/>
        </p:nvSpPr>
        <p:spPr>
          <a:xfrm>
            <a:off x="5265169" y="2874321"/>
            <a:ext cx="2082264" cy="2082307"/>
          </a:xfrm>
          <a:custGeom>
            <a:avLst/>
            <a:gdLst>
              <a:gd name="connsiteX0" fmla="*/ -782 w 2082264"/>
              <a:gd name="connsiteY0" fmla="*/ 44 h 2082307"/>
              <a:gd name="connsiteX1" fmla="*/ 550909 w 2082264"/>
              <a:gd name="connsiteY1" fmla="*/ 54467 h 2082307"/>
              <a:gd name="connsiteX2" fmla="*/ 810726 w 2082264"/>
              <a:gd name="connsiteY2" fmla="*/ 324162 h 2082307"/>
              <a:gd name="connsiteX3" fmla="*/ 1295320 w 2082264"/>
              <a:gd name="connsiteY3" fmla="*/ 651450 h 2082307"/>
              <a:gd name="connsiteX4" fmla="*/ 1691756 w 2082264"/>
              <a:gd name="connsiteY4" fmla="*/ 827953 h 2082307"/>
              <a:gd name="connsiteX5" fmla="*/ 1790538 w 2082264"/>
              <a:gd name="connsiteY5" fmla="*/ 1236130 h 2082307"/>
              <a:gd name="connsiteX6" fmla="*/ 2001523 w 2082264"/>
              <a:gd name="connsiteY6" fmla="*/ 1508435 h 2082307"/>
              <a:gd name="connsiteX7" fmla="*/ 2081482 w 2082264"/>
              <a:gd name="connsiteY7" fmla="*/ 2082119 h 20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264" h="2082307">
                <a:moveTo>
                  <a:pt x="-782" y="44"/>
                </a:moveTo>
                <a:cubicBezTo>
                  <a:pt x="184575" y="-2491"/>
                  <a:pt x="369635" y="15756"/>
                  <a:pt x="550909" y="54467"/>
                </a:cubicBezTo>
                <a:cubicBezTo>
                  <a:pt x="679887" y="83730"/>
                  <a:pt x="716417" y="228548"/>
                  <a:pt x="810726" y="324162"/>
                </a:cubicBezTo>
                <a:cubicBezTo>
                  <a:pt x="1063834" y="581184"/>
                  <a:pt x="1106888" y="654059"/>
                  <a:pt x="1295320" y="651450"/>
                </a:cubicBezTo>
                <a:cubicBezTo>
                  <a:pt x="1410878" y="649772"/>
                  <a:pt x="1593532" y="721343"/>
                  <a:pt x="1691756" y="827953"/>
                </a:cubicBezTo>
                <a:cubicBezTo>
                  <a:pt x="1789980" y="934564"/>
                  <a:pt x="1764072" y="1144803"/>
                  <a:pt x="1790538" y="1236130"/>
                </a:cubicBezTo>
                <a:cubicBezTo>
                  <a:pt x="1814209" y="1316647"/>
                  <a:pt x="1978039" y="1426613"/>
                  <a:pt x="2001523" y="1508435"/>
                </a:cubicBezTo>
                <a:cubicBezTo>
                  <a:pt x="2054699" y="1695022"/>
                  <a:pt x="2081593" y="1888114"/>
                  <a:pt x="2081482" y="2082119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BEF050A-FCE8-6044-F4A0-D815E96E7BA9}"/>
              </a:ext>
            </a:extLst>
          </p:cNvPr>
          <p:cNvSpPr/>
          <p:nvPr/>
        </p:nvSpPr>
        <p:spPr>
          <a:xfrm>
            <a:off x="5490878" y="2645636"/>
            <a:ext cx="2080772" cy="2011848"/>
          </a:xfrm>
          <a:custGeom>
            <a:avLst/>
            <a:gdLst>
              <a:gd name="connsiteX0" fmla="*/ -782 w 2080772"/>
              <a:gd name="connsiteY0" fmla="*/ 38 h 2011848"/>
              <a:gd name="connsiteX1" fmla="*/ 551097 w 2080772"/>
              <a:gd name="connsiteY1" fmla="*/ 54275 h 2011848"/>
              <a:gd name="connsiteX2" fmla="*/ 759286 w 2080772"/>
              <a:gd name="connsiteY2" fmla="*/ 344473 h 2011848"/>
              <a:gd name="connsiteX3" fmla="*/ 1295135 w 2080772"/>
              <a:gd name="connsiteY3" fmla="*/ 651257 h 2011848"/>
              <a:gd name="connsiteX4" fmla="*/ 1691569 w 2080772"/>
              <a:gd name="connsiteY4" fmla="*/ 827948 h 2011848"/>
              <a:gd name="connsiteX5" fmla="*/ 1747484 w 2080772"/>
              <a:gd name="connsiteY5" fmla="*/ 1269860 h 2011848"/>
              <a:gd name="connsiteX6" fmla="*/ 2001151 w 2080772"/>
              <a:gd name="connsiteY6" fmla="*/ 1508429 h 2011848"/>
              <a:gd name="connsiteX7" fmla="*/ 2079990 w 2080772"/>
              <a:gd name="connsiteY7" fmla="*/ 2011661 h 201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772" h="2011848">
                <a:moveTo>
                  <a:pt x="-782" y="38"/>
                </a:moveTo>
                <a:cubicBezTo>
                  <a:pt x="184613" y="-2459"/>
                  <a:pt x="369728" y="15732"/>
                  <a:pt x="551097" y="54275"/>
                </a:cubicBezTo>
                <a:cubicBezTo>
                  <a:pt x="679887" y="83538"/>
                  <a:pt x="664976" y="248858"/>
                  <a:pt x="759286" y="344473"/>
                </a:cubicBezTo>
                <a:cubicBezTo>
                  <a:pt x="1012579" y="601680"/>
                  <a:pt x="1137082" y="568131"/>
                  <a:pt x="1295135" y="651257"/>
                </a:cubicBezTo>
                <a:cubicBezTo>
                  <a:pt x="1397459" y="705122"/>
                  <a:pt x="1593347" y="721337"/>
                  <a:pt x="1691569" y="827948"/>
                </a:cubicBezTo>
                <a:cubicBezTo>
                  <a:pt x="1789793" y="934558"/>
                  <a:pt x="1721205" y="1178533"/>
                  <a:pt x="1747484" y="1269860"/>
                </a:cubicBezTo>
                <a:cubicBezTo>
                  <a:pt x="1771155" y="1350377"/>
                  <a:pt x="1977667" y="1426607"/>
                  <a:pt x="2001151" y="1508429"/>
                </a:cubicBezTo>
                <a:cubicBezTo>
                  <a:pt x="2053338" y="1690525"/>
                  <a:pt x="2079990" y="1812791"/>
                  <a:pt x="2079990" y="201166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A456F75-0DD1-E317-1BF0-D82038EBC5CA}"/>
              </a:ext>
            </a:extLst>
          </p:cNvPr>
          <p:cNvSpPr/>
          <p:nvPr/>
        </p:nvSpPr>
        <p:spPr>
          <a:xfrm>
            <a:off x="6221497" y="2448111"/>
            <a:ext cx="1520507" cy="1825053"/>
          </a:xfrm>
          <a:custGeom>
            <a:avLst/>
            <a:gdLst>
              <a:gd name="connsiteX0" fmla="*/ -782 w 1520507"/>
              <a:gd name="connsiteY0" fmla="*/ -188 h 1825053"/>
              <a:gd name="connsiteX1" fmla="*/ 207593 w 1520507"/>
              <a:gd name="connsiteY1" fmla="*/ 290195 h 1825053"/>
              <a:gd name="connsiteX2" fmla="*/ 743442 w 1520507"/>
              <a:gd name="connsiteY2" fmla="*/ 596794 h 1825053"/>
              <a:gd name="connsiteX3" fmla="*/ 1139878 w 1520507"/>
              <a:gd name="connsiteY3" fmla="*/ 773484 h 1825053"/>
              <a:gd name="connsiteX4" fmla="*/ 1195793 w 1520507"/>
              <a:gd name="connsiteY4" fmla="*/ 1215396 h 1825053"/>
              <a:gd name="connsiteX5" fmla="*/ 1449459 w 1520507"/>
              <a:gd name="connsiteY5" fmla="*/ 1453966 h 1825053"/>
              <a:gd name="connsiteX6" fmla="*/ 1519725 w 1520507"/>
              <a:gd name="connsiteY6" fmla="*/ 1824866 h 182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507" h="1825053">
                <a:moveTo>
                  <a:pt x="-782" y="-188"/>
                </a:moveTo>
                <a:cubicBezTo>
                  <a:pt x="128194" y="29074"/>
                  <a:pt x="113284" y="194395"/>
                  <a:pt x="207593" y="290195"/>
                </a:cubicBezTo>
                <a:cubicBezTo>
                  <a:pt x="460887" y="547217"/>
                  <a:pt x="585391" y="513854"/>
                  <a:pt x="743442" y="596794"/>
                </a:cubicBezTo>
                <a:cubicBezTo>
                  <a:pt x="845766" y="650658"/>
                  <a:pt x="1041654" y="666874"/>
                  <a:pt x="1139878" y="773484"/>
                </a:cubicBezTo>
                <a:cubicBezTo>
                  <a:pt x="1238102" y="880095"/>
                  <a:pt x="1169327" y="1124069"/>
                  <a:pt x="1195793" y="1215396"/>
                </a:cubicBezTo>
                <a:cubicBezTo>
                  <a:pt x="1219277" y="1295913"/>
                  <a:pt x="1425974" y="1372144"/>
                  <a:pt x="1449459" y="1453966"/>
                </a:cubicBezTo>
                <a:cubicBezTo>
                  <a:pt x="1484089" y="1575207"/>
                  <a:pt x="1507610" y="1699357"/>
                  <a:pt x="1519725" y="182486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B655ADA-08BD-4295-3DA6-EEEE056576AF}"/>
              </a:ext>
            </a:extLst>
          </p:cNvPr>
          <p:cNvSpPr/>
          <p:nvPr/>
        </p:nvSpPr>
        <p:spPr>
          <a:xfrm>
            <a:off x="6699008" y="2505703"/>
            <a:ext cx="655320" cy="350771"/>
          </a:xfrm>
          <a:custGeom>
            <a:avLst/>
            <a:gdLst>
              <a:gd name="connsiteX0" fmla="*/ -782 w 655320"/>
              <a:gd name="connsiteY0" fmla="*/ -188 h 350771"/>
              <a:gd name="connsiteX1" fmla="*/ 535254 w 655320"/>
              <a:gd name="connsiteY1" fmla="*/ 306597 h 350771"/>
              <a:gd name="connsiteX2" fmla="*/ 654539 w 655320"/>
              <a:gd name="connsiteY2" fmla="*/ 350583 h 35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320" h="350771">
                <a:moveTo>
                  <a:pt x="-782" y="-188"/>
                </a:moveTo>
                <a:cubicBezTo>
                  <a:pt x="252512" y="257019"/>
                  <a:pt x="377202" y="223471"/>
                  <a:pt x="535254" y="306597"/>
                </a:cubicBezTo>
                <a:cubicBezTo>
                  <a:pt x="573593" y="324862"/>
                  <a:pt x="613515" y="339587"/>
                  <a:pt x="654539" y="350583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FE1129C-C101-69F4-2B3B-C5D216B6A390}"/>
              </a:ext>
            </a:extLst>
          </p:cNvPr>
          <p:cNvCxnSpPr>
            <a:cxnSpLocks/>
          </p:cNvCxnSpPr>
          <p:nvPr/>
        </p:nvCxnSpPr>
        <p:spPr bwMode="auto">
          <a:xfrm>
            <a:off x="3727318" y="3212976"/>
            <a:ext cx="1492754" cy="16409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E7D84AE7-CF50-FC74-3D78-37325166DD6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106472" y="1997597"/>
            <a:ext cx="420008" cy="55622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5999D8B3-7D42-E856-7C81-1EA5247B380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849360" y="4010537"/>
            <a:ext cx="397982" cy="6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99A5-DE12-B50F-5FF5-04723BE6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400" dirty="0"/>
              <a:t>UST Reconstruction Approaches</a:t>
            </a:r>
            <a:endParaRPr lang="LID4096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AB1694-B836-E95D-4D9A-DF1D3DA335E3}"/>
              </a:ext>
            </a:extLst>
          </p:cNvPr>
          <p:cNvSpPr txBox="1">
            <a:spLocks/>
          </p:cNvSpPr>
          <p:nvPr/>
        </p:nvSpPr>
        <p:spPr bwMode="auto">
          <a:xfrm>
            <a:off x="395536" y="1520788"/>
            <a:ext cx="8077200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B050"/>
              </a:buClr>
              <a:buNone/>
            </a:pPr>
            <a:r>
              <a:rPr lang="en-US" sz="1800" kern="0" dirty="0"/>
              <a:t>Travel time tomography: </a:t>
            </a:r>
            <a:r>
              <a:rPr lang="en-US" sz="1800" b="0" kern="0" dirty="0"/>
              <a:t>geometrical optics approximation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kern="0" dirty="0"/>
              <a:t>robust &amp; computationally efficient</a:t>
            </a:r>
            <a:br>
              <a:rPr lang="en-US" sz="1800" b="0" kern="0" dirty="0"/>
            </a:br>
            <a:r>
              <a:rPr lang="en-US" sz="1600" b="0" dirty="0">
                <a:solidFill>
                  <a:srgbClr val="000000"/>
                </a:solidFill>
                <a:effectLst/>
              </a:rPr>
              <a:t>(time-of-flight picking followed by linear inversion)</a:t>
            </a:r>
            <a:endParaRPr lang="en-US" sz="1600" b="0" kern="0" dirty="0"/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"/>
            </a:pPr>
            <a:r>
              <a:rPr lang="en-US" sz="1800" b="0" kern="0" dirty="0"/>
              <a:t>valid for high frequencies (attenuation!), low res, lots of data </a:t>
            </a:r>
          </a:p>
        </p:txBody>
      </p:sp>
      <p:pic>
        <p:nvPicPr>
          <p:cNvPr id="5" name="Graphic 4" descr="Newspaper with solid fill">
            <a:extLst>
              <a:ext uri="{FF2B5EF4-FFF2-40B4-BE49-F238E27FC236}">
                <a16:creationId xmlns:a16="http://schemas.microsoft.com/office/drawing/2014/main" id="{E3FDF41A-4841-4091-9B64-B63A897DA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3356992"/>
            <a:ext cx="762000" cy="762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502F55-8556-DA50-6DFD-3A4185A0BD60}"/>
              </a:ext>
            </a:extLst>
          </p:cNvPr>
          <p:cNvSpPr txBox="1">
            <a:spLocks/>
          </p:cNvSpPr>
          <p:nvPr/>
        </p:nvSpPr>
        <p:spPr>
          <a:xfrm>
            <a:off x="899592" y="3429001"/>
            <a:ext cx="8077200" cy="792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600" kern="0" dirty="0" err="1"/>
              <a:t>Javaherian</a:t>
            </a:r>
            <a:r>
              <a:rPr lang="en-US" sz="1600" kern="0" dirty="0"/>
              <a:t>, L, Cox, 2020</a:t>
            </a:r>
            <a:r>
              <a:rPr lang="en-US" sz="1600" b="0" kern="0" dirty="0"/>
              <a:t>. Refraction-corrected ray-based inversion for three-dimensional ultrasound tomography of the breast. </a:t>
            </a:r>
            <a:r>
              <a:rPr lang="en-US" sz="1600" b="0" i="1" kern="0" dirty="0"/>
              <a:t>Inverse Problems</a:t>
            </a:r>
          </a:p>
          <a:p>
            <a:endParaRPr lang="LID4096" sz="1600" b="0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2BBE9F-2E57-5CDE-18F3-BB40AB8F406E}"/>
              </a:ext>
            </a:extLst>
          </p:cNvPr>
          <p:cNvSpPr txBox="1">
            <a:spLocks/>
          </p:cNvSpPr>
          <p:nvPr/>
        </p:nvSpPr>
        <p:spPr bwMode="auto">
          <a:xfrm>
            <a:off x="395536" y="4293096"/>
            <a:ext cx="8077200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B050"/>
              </a:buClr>
              <a:buNone/>
            </a:pPr>
            <a:r>
              <a:rPr lang="en-US" sz="1800" kern="0" dirty="0"/>
              <a:t>Full waveform inversion (FWI): </a:t>
            </a:r>
            <a:r>
              <a:rPr lang="en-US" sz="1800" b="0" kern="0" dirty="0"/>
              <a:t>fit full wave model to all data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kern="0" dirty="0"/>
              <a:t>high res from little data, transducer modelling, constraints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"/>
            </a:pPr>
            <a:r>
              <a:rPr lang="en-US" sz="1800" b="0" kern="0" dirty="0"/>
              <a:t>many wave simulations, complex numerical optimization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"/>
            </a:pPr>
            <a:r>
              <a:rPr lang="en-US" sz="1800" b="0" kern="0" dirty="0"/>
              <a:t>lower TRL but already used in 2D systems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"/>
            </a:pPr>
            <a:r>
              <a:rPr lang="en-US" sz="1800" b="0" kern="0" dirty="0"/>
              <a:t>our system is not designed for it</a:t>
            </a:r>
          </a:p>
        </p:txBody>
      </p:sp>
    </p:spTree>
    <p:extLst>
      <p:ext uri="{BB962C8B-B14F-4D97-AF65-F5344CB8AC3E}">
        <p14:creationId xmlns:p14="http://schemas.microsoft.com/office/powerpoint/2010/main" val="271859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C1ECE033-BC67-966B-04D7-860CBD81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4E1817-F5DA-7E48-4B87-A7C9B66257B4}"/>
              </a:ext>
            </a:extLst>
          </p:cNvPr>
          <p:cNvSpPr txBox="1">
            <a:spLocks/>
          </p:cNvSpPr>
          <p:nvPr/>
        </p:nvSpPr>
        <p:spPr>
          <a:xfrm>
            <a:off x="899592" y="5877272"/>
            <a:ext cx="8077200" cy="792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Herraiz</a:t>
            </a:r>
            <a:r>
              <a:rPr lang="en-US" sz="1400" kern="0" dirty="0"/>
              <a:t>, </a:t>
            </a:r>
            <a:r>
              <a:rPr lang="en-US" sz="1400" kern="0" dirty="0" err="1"/>
              <a:t>Udías</a:t>
            </a:r>
            <a:r>
              <a:rPr lang="en-US" sz="1400" kern="0" dirty="0"/>
              <a:t>, Miller, Cox, </a:t>
            </a:r>
            <a:r>
              <a:rPr lang="en-US" sz="1400" kern="0" dirty="0" err="1"/>
              <a:t>Treeby</a:t>
            </a:r>
            <a:r>
              <a:rPr lang="en-US" sz="1400" kern="0" dirty="0"/>
              <a:t>, 2017.</a:t>
            </a:r>
            <a:r>
              <a:rPr lang="en-US" sz="1400" b="0" kern="0" dirty="0"/>
              <a:t> Time domain reconstruction of sound speed and attenuation in ultrasound computed tomography using full wave inversion. </a:t>
            </a:r>
            <a:r>
              <a:rPr lang="en-US" sz="1400" b="0" i="1" kern="0" dirty="0"/>
              <a:t>JASA</a:t>
            </a:r>
          </a:p>
          <a:p>
            <a:endParaRPr lang="LID4096" sz="1600" b="0" kern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9C107A-1D0E-B621-6479-3CB2F65E108A}"/>
              </a:ext>
            </a:extLst>
          </p:cNvPr>
          <p:cNvSpPr txBox="1">
            <a:spLocks/>
          </p:cNvSpPr>
          <p:nvPr/>
        </p:nvSpPr>
        <p:spPr bwMode="auto">
          <a:xfrm>
            <a:off x="205732" y="2180946"/>
            <a:ext cx="8771060" cy="40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gradient for </a:t>
            </a:r>
            <a:r>
              <a:rPr lang="en-US" sz="1800" kern="0" dirty="0"/>
              <a:t>first-order optimization</a:t>
            </a:r>
            <a:r>
              <a:rPr lang="en-US" sz="1800" b="0" kern="0" dirty="0"/>
              <a:t> via </a:t>
            </a:r>
            <a:r>
              <a:rPr lang="en-US" sz="1800" kern="0" dirty="0"/>
              <a:t>adjoint state method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8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8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where                                          is the time-reversed data discrepancy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400" kern="0" dirty="0"/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kern="0" dirty="0"/>
              <a:t>two wave simulations for one gradient </a:t>
            </a:r>
            <a:r>
              <a:rPr lang="en-US" sz="1800" b="0" kern="0" dirty="0"/>
              <a:t>(for one source </a:t>
            </a:r>
            <a:r>
              <a:rPr lang="en-US" sz="1800" b="0" kern="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800" b="0" kern="0" dirty="0"/>
              <a:t>)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4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Starting point in 2D: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FBA438-BDE8-000B-E25C-0D08C5AED8B2}"/>
                  </a:ext>
                </a:extLst>
              </p:cNvPr>
              <p:cNvSpPr txBox="1"/>
              <p:nvPr/>
            </p:nvSpPr>
            <p:spPr>
              <a:xfrm>
                <a:off x="455240" y="1514802"/>
                <a:ext cx="8725272" cy="6180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ar-AE" sz="2000" b="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̃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sz="2000" b="0" dirty="0"/>
                  <a:t>,      </a:t>
                </a:r>
                <a:r>
                  <a:rPr lang="en-US" sz="2000" b="0" dirty="0" err="1"/>
                  <a:t>s.t.</a:t>
                </a:r>
                <a:r>
                  <a:rPr lang="en-US" sz="2000" b="0" dirty="0"/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   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FBA438-BDE8-000B-E25C-0D08C5AED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40" y="1514802"/>
                <a:ext cx="8725272" cy="618054"/>
              </a:xfrm>
              <a:prstGeom prst="rect">
                <a:avLst/>
              </a:prstGeom>
              <a:blipFill>
                <a:blip r:embed="rId5"/>
                <a:stretch>
                  <a:fillRect l="-1048" t="-50980" b="-11078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8F30CFC3-C253-3170-C20E-F69E8C93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19663"/>
            <a:ext cx="8077200" cy="521105"/>
          </a:xfrm>
        </p:spPr>
        <p:txBody>
          <a:bodyPr/>
          <a:lstStyle/>
          <a:p>
            <a:r>
              <a:rPr lang="en-US" sz="2000" dirty="0"/>
              <a:t>Time Domain Full Waveform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828FB1-30A6-6526-FA41-656397F324E6}"/>
                  </a:ext>
                </a:extLst>
              </p:cNvPr>
              <p:cNvSpPr txBox="1"/>
              <p:nvPr/>
            </p:nvSpPr>
            <p:spPr>
              <a:xfrm>
                <a:off x="421404" y="2462647"/>
                <a:ext cx="5374732" cy="10383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2 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 </m:t>
                          </m:r>
                        </m:e>
                      </m:nary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828FB1-30A6-6526-FA41-656397F32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04" y="2462647"/>
                <a:ext cx="5374732" cy="10383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67CF08-E249-A567-FB7E-8A8BC14F71AE}"/>
                  </a:ext>
                </a:extLst>
              </p:cNvPr>
              <p:cNvSpPr txBox="1"/>
              <p:nvPr/>
            </p:nvSpPr>
            <p:spPr>
              <a:xfrm>
                <a:off x="971600" y="3637336"/>
                <a:ext cx="2555776" cy="43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67CF08-E249-A567-FB7E-8A8BC14F7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637336"/>
                <a:ext cx="2555776" cy="4397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BC31E9-D58C-D38F-3ACA-C7AD7F6CF363}"/>
                  </a:ext>
                </a:extLst>
              </p:cNvPr>
              <p:cNvSpPr txBox="1"/>
              <p:nvPr/>
            </p:nvSpPr>
            <p:spPr>
              <a:xfrm>
                <a:off x="3384376" y="3645024"/>
                <a:ext cx="9716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BC31E9-D58C-D38F-3ACA-C7AD7F6CF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376" y="3645024"/>
                <a:ext cx="971600" cy="400110"/>
              </a:xfrm>
              <a:prstGeom prst="rect">
                <a:avLst/>
              </a:prstGeom>
              <a:blipFill>
                <a:blip r:embed="rId8"/>
                <a:stretch>
                  <a:fillRect r="-1875" b="-1515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3280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A5E9-B95D-D7A3-2C34-55D7BD04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400" dirty="0"/>
              <a:t>3D Time Domain FWI for Breast UST</a:t>
            </a:r>
            <a:endParaRPr lang="LID4096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0E3E19-D9E6-02AD-7C0F-5F290E2A165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54715" y="2204864"/>
                <a:ext cx="8771060" cy="4056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 b="1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9pPr>
              </a:lstStyle>
              <a:p>
                <a:pPr marL="0" indent="0">
                  <a:lnSpc>
                    <a:spcPts val="3000"/>
                  </a:lnSpc>
                  <a:buClr>
                    <a:srgbClr val="FFC000"/>
                  </a:buClr>
                  <a:buNone/>
                </a:pPr>
                <a:r>
                  <a:rPr lang="en-US" sz="1800" kern="0" dirty="0"/>
                  <a:t>Challenges and solutions for 3D: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2 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kern="0" dirty="0"/>
                  <a:t> </a:t>
                </a:r>
                <a:r>
                  <a:rPr lang="en-US" sz="1800" b="0" kern="0" dirty="0"/>
                  <a:t>wave simulations per gradient</a:t>
                </a:r>
                <a:br>
                  <a:rPr lang="en-US" sz="1800" b="0" kern="0" dirty="0"/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stochastic quasi-newton optimization (SL-BFGS)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computationally &amp; stochastically efficient gradient estimator</a:t>
                </a:r>
                <a:br>
                  <a:rPr lang="en-US" sz="1800" b="0" kern="0" dirty="0"/>
                </a:br>
                <a:r>
                  <a:rPr lang="en-US" sz="1800" kern="0" dirty="0">
                    <a:sym typeface="Wingdings" panose="05000000000000000000" pitchFamily="2" charset="2"/>
                  </a:rPr>
                  <a:t> source encoding for time-invariant systems</a:t>
                </a:r>
                <a:r>
                  <a:rPr lang="en-US" sz="1800" kern="0" dirty="0"/>
                  <a:t> 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memory requirements of gradient computation</a:t>
                </a:r>
                <a:br>
                  <a:rPr lang="en-US" sz="1800" b="0" kern="0" dirty="0"/>
                </a:br>
                <a:r>
                  <a:rPr lang="en-US" sz="1800" kern="0" dirty="0">
                    <a:sym typeface="Wingdings" panose="05000000000000000000" pitchFamily="2" charset="2"/>
                  </a:rPr>
                  <a:t> time-reversal based gradient computation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>
                    <a:sym typeface="Wingdings" panose="05000000000000000000" pitchFamily="2" charset="2"/>
                  </a:rPr>
                  <a:t>slow convergence and local minima</a:t>
                </a:r>
                <a:br>
                  <a:rPr lang="en-US" sz="1800" b="0" kern="0" dirty="0">
                    <a:sym typeface="Wingdings" panose="05000000000000000000" pitchFamily="2" charset="2"/>
                  </a:rPr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coarse-to-fine multigrid schemes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computational resources</a:t>
                </a:r>
                <a:br>
                  <a:rPr lang="en-US" sz="1800" b="0" kern="0" dirty="0"/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runs on single GPU, can utilize multiple GPUs</a:t>
                </a:r>
                <a:endParaRPr lang="en-US" sz="1800" b="0" kern="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0E3E19-D9E6-02AD-7C0F-5F290E2A1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715" y="2204864"/>
                <a:ext cx="8771060" cy="4056366"/>
              </a:xfrm>
              <a:prstGeom prst="rect">
                <a:avLst/>
              </a:prstGeom>
              <a:blipFill>
                <a:blip r:embed="rId3"/>
                <a:stretch>
                  <a:fillRect l="-556" b="-138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6D24F1-4165-CBED-1C44-10F928985482}"/>
                  </a:ext>
                </a:extLst>
              </p:cNvPr>
              <p:cNvSpPr txBox="1"/>
              <p:nvPr/>
            </p:nvSpPr>
            <p:spPr>
              <a:xfrm>
                <a:off x="455240" y="1412344"/>
                <a:ext cx="8293224" cy="1080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ar-AE" sz="2000" b="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̃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sz="2000" b="0" dirty="0"/>
                  <a:t>,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2 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  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6D24F1-4165-CBED-1C44-10F928985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40" y="1412344"/>
                <a:ext cx="8293224" cy="1080552"/>
              </a:xfrm>
              <a:prstGeom prst="rect">
                <a:avLst/>
              </a:prstGeom>
              <a:blipFill>
                <a:blip r:embed="rId4"/>
                <a:stretch>
                  <a:fillRect l="-1103" t="-42938" b="-3954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025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696A-7ED4-4B43-8CD5-5596D9B7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94792"/>
            <a:ext cx="8077200" cy="762000"/>
          </a:xfrm>
        </p:spPr>
        <p:txBody>
          <a:bodyPr/>
          <a:lstStyle/>
          <a:p>
            <a:r>
              <a:rPr lang="en-US" sz="2400" dirty="0"/>
              <a:t>Numerical proof-of-concept study</a:t>
            </a:r>
            <a:endParaRPr lang="LID4096" sz="2400" dirty="0"/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663B17B6-80DA-27B7-0E9C-7BC1570EE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77C5C8-A6FE-1EB2-041A-B5E2EAE0839B}"/>
              </a:ext>
            </a:extLst>
          </p:cNvPr>
          <p:cNvSpPr txBox="1">
            <a:spLocks/>
          </p:cNvSpPr>
          <p:nvPr/>
        </p:nvSpPr>
        <p:spPr>
          <a:xfrm>
            <a:off x="899592" y="5949280"/>
            <a:ext cx="8077200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3E576A8-BA1F-7E50-F254-3302A806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749908"/>
            <a:ext cx="4733472" cy="3407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344F1-0897-A887-0DFC-FA3A17750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1749908"/>
            <a:ext cx="1711352" cy="3407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87DFC7-43EF-2394-B1EF-EBBAA5E4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27220" y="1749909"/>
            <a:ext cx="85140" cy="34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12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696A-7ED4-4B43-8CD5-5596D9B7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8640"/>
            <a:ext cx="8077200" cy="762000"/>
          </a:xfrm>
        </p:spPr>
        <p:txBody>
          <a:bodyPr/>
          <a:lstStyle/>
          <a:p>
            <a:r>
              <a:rPr lang="en-US" sz="2400" dirty="0"/>
              <a:t>Numerical proof-of-concept study</a:t>
            </a:r>
            <a:endParaRPr lang="LID4096" sz="2400" dirty="0"/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663B17B6-80DA-27B7-0E9C-7BC1570EE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77C5C8-A6FE-1EB2-041A-B5E2EAE0839B}"/>
              </a:ext>
            </a:extLst>
          </p:cNvPr>
          <p:cNvSpPr txBox="1">
            <a:spLocks/>
          </p:cNvSpPr>
          <p:nvPr/>
        </p:nvSpPr>
        <p:spPr>
          <a:xfrm>
            <a:off x="899592" y="5949280"/>
            <a:ext cx="8077200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817B9-746F-6C51-D288-41DF7BE87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61031" y="777509"/>
            <a:ext cx="2167228" cy="2861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E94220-5FF6-3A3C-B21A-B0514DC91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85369" y="777509"/>
            <a:ext cx="2167228" cy="28616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9F125EE-8FB6-5412-A254-A4C5A757E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061031" y="3074774"/>
            <a:ext cx="2167230" cy="2861701"/>
          </a:xfrm>
          <a:prstGeom prst="rect">
            <a:avLst/>
          </a:prstGeom>
        </p:spPr>
      </p:pic>
      <p:pic>
        <p:nvPicPr>
          <p:cNvPr id="17" name="Picture 16" descr="A picture containing dishware, porcelain&#10;&#10;Description automatically generated">
            <a:extLst>
              <a:ext uri="{FF2B5EF4-FFF2-40B4-BE49-F238E27FC236}">
                <a16:creationId xmlns:a16="http://schemas.microsoft.com/office/drawing/2014/main" id="{66EA8453-D1F3-38B1-A90E-D59A66D9D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085367" y="3074774"/>
            <a:ext cx="2167230" cy="28617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6E5ECDE-0756-8079-7774-E33ABCB4E7F5}"/>
              </a:ext>
            </a:extLst>
          </p:cNvPr>
          <p:cNvSpPr txBox="1">
            <a:spLocks/>
          </p:cNvSpPr>
          <p:nvPr/>
        </p:nvSpPr>
        <p:spPr bwMode="auto">
          <a:xfrm>
            <a:off x="251520" y="1244842"/>
            <a:ext cx="2304256" cy="40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r>
              <a:rPr lang="en-US" sz="1800" kern="0" dirty="0"/>
              <a:t>Starting point</a:t>
            </a:r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r>
              <a:rPr lang="en-US" sz="1800" kern="0" dirty="0"/>
              <a:t>Improvement</a:t>
            </a:r>
          </a:p>
        </p:txBody>
      </p:sp>
    </p:spTree>
    <p:extLst>
      <p:ext uri="{BB962C8B-B14F-4D97-AF65-F5344CB8AC3E}">
        <p14:creationId xmlns:p14="http://schemas.microsoft.com/office/powerpoint/2010/main" val="3083307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0FA5-56EA-C414-25B8-55468529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36712"/>
            <a:ext cx="8077200" cy="762000"/>
          </a:xfrm>
        </p:spPr>
        <p:txBody>
          <a:bodyPr/>
          <a:lstStyle/>
          <a:p>
            <a:r>
              <a:rPr lang="en-US" sz="2000" dirty="0"/>
              <a:t>FWI for Experimental Data: Where Are We?</a:t>
            </a:r>
            <a:endParaRPr lang="LID4096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1068FF-7C72-5351-2315-682E45F47D42}"/>
              </a:ext>
            </a:extLst>
          </p:cNvPr>
          <p:cNvSpPr txBox="1">
            <a:spLocks/>
          </p:cNvSpPr>
          <p:nvPr/>
        </p:nvSpPr>
        <p:spPr bwMode="auto">
          <a:xfrm>
            <a:off x="251520" y="1892914"/>
            <a:ext cx="7673669" cy="47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dirty="0">
                <a:solidFill>
                  <a:srgbClr val="000000"/>
                </a:solidFill>
              </a:rPr>
              <a:t>data from phantom objects, volunteers </a:t>
            </a:r>
            <a:r>
              <a:rPr lang="en-US" sz="1600" b="0" dirty="0"/>
              <a:t>&amp; </a:t>
            </a:r>
            <a:r>
              <a:rPr lang="en-US" sz="1600" b="0" dirty="0">
                <a:solidFill>
                  <a:srgbClr val="000000"/>
                </a:solidFill>
              </a:rPr>
              <a:t>patients</a:t>
            </a:r>
            <a:endParaRPr lang="en-US" sz="1600" b="0" dirty="0"/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dirty="0"/>
              <a:t>ray-based travel time tomography reconstructions </a:t>
            </a:r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kern="0" dirty="0"/>
              <a:t>photoacoustic reconstructions </a:t>
            </a:r>
            <a:r>
              <a:rPr lang="en-US" sz="1600" b="0" kern="0" dirty="0">
                <a:sym typeface="Wingdings" panose="05000000000000000000" pitchFamily="2" charset="2"/>
              </a:rPr>
              <a:t> </a:t>
            </a:r>
            <a:r>
              <a:rPr lang="en-US" sz="1600" b="0" kern="0" dirty="0"/>
              <a:t>data pre-processing, scanner &amp; transducer modelling, wave simulations </a:t>
            </a:r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kern="0" dirty="0"/>
              <a:t>modeling of US protocol, data read-in &amp; pre-processing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model calibration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FWI of phantom objects, quantitative evaluation 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FWI of volunteer / patient data</a:t>
            </a:r>
          </a:p>
          <a:p>
            <a:pPr>
              <a:lnSpc>
                <a:spcPts val="3700"/>
              </a:lnSpc>
              <a:buClr>
                <a:srgbClr val="FF0000"/>
              </a:buClr>
              <a:buFont typeface="Verdana" panose="020B0604030504040204" pitchFamily="34" charset="0"/>
              <a:buChar char="!"/>
            </a:pPr>
            <a:r>
              <a:rPr lang="en-US" sz="1600" b="0" kern="0" dirty="0"/>
              <a:t>Clinical evaluation</a:t>
            </a:r>
          </a:p>
        </p:txBody>
      </p:sp>
    </p:spTree>
    <p:extLst>
      <p:ext uri="{BB962C8B-B14F-4D97-AF65-F5344CB8AC3E}">
        <p14:creationId xmlns:p14="http://schemas.microsoft.com/office/powerpoint/2010/main" val="2972021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B848-1A9B-C6C8-DB1C-4EC5818E2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</a:t>
            </a:r>
            <a:endParaRPr lang="LID4096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A2F3AA-C5FC-6A52-74DA-1CE28C1AC85F}"/>
              </a:ext>
            </a:extLst>
          </p:cNvPr>
          <p:cNvGrpSpPr/>
          <p:nvPr/>
        </p:nvGrpSpPr>
        <p:grpSpPr>
          <a:xfrm>
            <a:off x="162626" y="1992023"/>
            <a:ext cx="4841422" cy="2229065"/>
            <a:chOff x="320572" y="848002"/>
            <a:chExt cx="4481382" cy="2063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764D5C-C7CB-A277-9364-05FE92FC5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4995"/>
            <a:stretch/>
          </p:blipFill>
          <p:spPr>
            <a:xfrm>
              <a:off x="320572" y="1435975"/>
              <a:ext cx="2409659" cy="12547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2692A2-D21B-C979-3E92-96A5E9006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014"/>
            <a:stretch/>
          </p:blipFill>
          <p:spPr>
            <a:xfrm>
              <a:off x="2667587" y="848002"/>
              <a:ext cx="2134367" cy="206329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9893733-4FF7-6038-2B56-187DA34E6A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" y="4398597"/>
            <a:ext cx="2178757" cy="220376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BD9A32-8266-2474-3192-CC9CF91A9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663" y="4398597"/>
            <a:ext cx="2281310" cy="2229065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7C9CCB-23C6-6996-F1A8-6271DB11F7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55751" y="2300779"/>
            <a:ext cx="1126567" cy="251739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B7302C-591F-0793-33FC-845092869B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16200000">
            <a:off x="7062432" y="4122761"/>
            <a:ext cx="1126567" cy="251739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EEE671-6AA0-253E-76F7-F3EDF8BD28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367019" y="2300778"/>
            <a:ext cx="2517395" cy="251739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B0B920-16F7-D9C8-B00D-E0998BB57E2E}"/>
              </a:ext>
            </a:extLst>
          </p:cNvPr>
          <p:cNvSpPr txBox="1"/>
          <p:nvPr/>
        </p:nvSpPr>
        <p:spPr>
          <a:xfrm>
            <a:off x="5246476" y="2294434"/>
            <a:ext cx="193082" cy="31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558217-47E2-CF16-FE49-67A2A7994AB2}"/>
              </a:ext>
            </a:extLst>
          </p:cNvPr>
          <p:cNvSpPr txBox="1"/>
          <p:nvPr/>
        </p:nvSpPr>
        <p:spPr>
          <a:xfrm>
            <a:off x="8547518" y="2347010"/>
            <a:ext cx="264989" cy="31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7A162-0B5B-7109-027C-2266026AF40B}"/>
              </a:ext>
            </a:extLst>
          </p:cNvPr>
          <p:cNvSpPr txBox="1"/>
          <p:nvPr/>
        </p:nvSpPr>
        <p:spPr>
          <a:xfrm>
            <a:off x="5176093" y="4878076"/>
            <a:ext cx="1340123" cy="31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E32DA90-ECFC-C0D2-BD12-397B1D1FC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875823" y="4271395"/>
            <a:ext cx="164260" cy="381139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623276-9C32-4EB3-49EF-6E0A1A32DF91}"/>
              </a:ext>
            </a:extLst>
          </p:cNvPr>
          <p:cNvSpPr txBox="1"/>
          <p:nvPr/>
        </p:nvSpPr>
        <p:spPr>
          <a:xfrm>
            <a:off x="5011494" y="6237312"/>
            <a:ext cx="4025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0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86E509-F4B8-C1E7-3AC2-44A6C4FBF72C}"/>
              </a:ext>
            </a:extLst>
          </p:cNvPr>
          <p:cNvSpPr txBox="1"/>
          <p:nvPr/>
        </p:nvSpPr>
        <p:spPr>
          <a:xfrm>
            <a:off x="8572492" y="5602120"/>
            <a:ext cx="19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26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647174" y="2131639"/>
            <a:ext cx="4029282" cy="4051437"/>
            <a:chOff x="114600" y="2132856"/>
            <a:chExt cx="4029282" cy="40514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14600" y="2132856"/>
              <a:ext cx="1292978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31490" y="4171900"/>
              <a:ext cx="1291536" cy="27332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C96A2-351C-09DB-E415-86954CC04C2F}"/>
              </a:ext>
            </a:extLst>
          </p:cNvPr>
          <p:cNvSpPr txBox="1"/>
          <p:nvPr/>
        </p:nvSpPr>
        <p:spPr>
          <a:xfrm>
            <a:off x="4615274" y="6209964"/>
            <a:ext cx="362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2.0mm grid; (bent-ray)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sz="2400" dirty="0"/>
              <a:t>SOS Phantom: Travel Time Tomography 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3883754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E8DEFE2-E63A-4185-BA4E-44C56E7C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36" y="2346869"/>
            <a:ext cx="3012555" cy="30125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C80930D-2271-4783-846F-FA5754532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477" y="2204864"/>
            <a:ext cx="3647140" cy="38739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5630735-7BE3-4F61-ADD4-1E893D39983C}"/>
              </a:ext>
            </a:extLst>
          </p:cNvPr>
          <p:cNvGrpSpPr/>
          <p:nvPr/>
        </p:nvGrpSpPr>
        <p:grpSpPr>
          <a:xfrm>
            <a:off x="2207563" y="3618937"/>
            <a:ext cx="719309" cy="719309"/>
            <a:chOff x="6012280" y="2982119"/>
            <a:chExt cx="1028700" cy="10287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3F7C4E5-3845-48D0-A316-42BE2272E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12280" y="2982119"/>
              <a:ext cx="1028700" cy="10287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457E274-9CD1-40DB-84FC-15EC71F3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88505" y="3231817"/>
              <a:ext cx="495300" cy="550334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19B546EC-6E26-46B0-8DB3-69EA2F3D3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45513" y="3567799"/>
            <a:ext cx="830700" cy="81182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C2C2BF2-4130-489A-A627-B5EADA6956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05233" y="3336815"/>
            <a:ext cx="1296393" cy="12773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E2243BD-439C-439D-A3CC-1BF533A762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82275" y="2928213"/>
            <a:ext cx="2169885" cy="21304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A11CD26-6D94-4D29-AC8A-64B003371C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86231" y="3128489"/>
            <a:ext cx="1734398" cy="171490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01992BF-3932-43C3-86A9-F8DC5A8EE2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5176" y="4776400"/>
            <a:ext cx="614401" cy="81366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0515E3E-BE0D-445A-9702-5747D9D8AC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71749" y="4670372"/>
            <a:ext cx="582180" cy="9087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DC2B90-7C4A-45B3-B325-70F24FBFB42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1875463" y="3553157"/>
            <a:ext cx="904343" cy="7144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71E4AB-B68E-4F61-BA53-3C7D9BBAE83E}"/>
              </a:ext>
            </a:extLst>
          </p:cNvPr>
          <p:cNvSpPr/>
          <p:nvPr/>
        </p:nvSpPr>
        <p:spPr>
          <a:xfrm>
            <a:off x="564" y="854472"/>
            <a:ext cx="488105" cy="1597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90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3491880" y="6416646"/>
            <a:ext cx="5544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a</a:t>
            </a:r>
            <a:r>
              <a:rPr lang="en-US" sz="1600" b="0" i="1" dirty="0">
                <a:effectLst/>
                <a:latin typeface="+mn-lt"/>
              </a:rPr>
              <a:t>dapted from</a:t>
            </a:r>
            <a:r>
              <a:rPr lang="nl-NL" sz="1600" i="1" dirty="0">
                <a:latin typeface="+mn-lt"/>
              </a:rPr>
              <a:t>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A944FA-7C8D-EF22-E4AD-D26AC24D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425" y="2204864"/>
            <a:ext cx="4347047" cy="4104456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Hybrid imaging: </a:t>
            </a:r>
            <a:br>
              <a:rPr lang="en-US" sz="1800" b="0" dirty="0"/>
            </a:br>
            <a:r>
              <a:rPr lang="en-US" sz="1800" i="1" dirty="0"/>
              <a:t>light in, sound out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non-ionizing, near-infrared radiation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quantitative images of optical properties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novel diagnostic information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Photoacoustic Tomography (PAT)</a:t>
            </a:r>
            <a:endParaRPr lang="LID4096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15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647174" y="2131639"/>
            <a:ext cx="4029282" cy="4051436"/>
            <a:chOff x="114600" y="2132856"/>
            <a:chExt cx="4029282" cy="40514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14600" y="2132856"/>
              <a:ext cx="1292977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31490" y="4171900"/>
              <a:ext cx="1291535" cy="27332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C96A2-351C-09DB-E415-86954CC04C2F}"/>
              </a:ext>
            </a:extLst>
          </p:cNvPr>
          <p:cNvSpPr txBox="1"/>
          <p:nvPr/>
        </p:nvSpPr>
        <p:spPr>
          <a:xfrm>
            <a:off x="4615274" y="6209964"/>
            <a:ext cx="36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2.0 mm grid, 0.37/0.21 MHz,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0.22% original signal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Phantom: FWI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164020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715619" y="2131639"/>
            <a:ext cx="3960837" cy="3990317"/>
            <a:chOff x="183045" y="2132856"/>
            <a:chExt cx="3960837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045" y="2132856"/>
              <a:ext cx="1224533" cy="274386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67359" y="4113652"/>
              <a:ext cx="1219797" cy="27332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Phantom: FWI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F7D36-C5CF-DDDF-DC9D-0272C31093A2}"/>
              </a:ext>
            </a:extLst>
          </p:cNvPr>
          <p:cNvSpPr txBox="1"/>
          <p:nvPr/>
        </p:nvSpPr>
        <p:spPr>
          <a:xfrm>
            <a:off x="4615274" y="6209964"/>
            <a:ext cx="36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1.5 mm grid, 0.50/0.28 MHz,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0.52% original signal</a:t>
            </a:r>
          </a:p>
        </p:txBody>
      </p:sp>
    </p:spTree>
    <p:extLst>
      <p:ext uri="{BB962C8B-B14F-4D97-AF65-F5344CB8AC3E}">
        <p14:creationId xmlns:p14="http://schemas.microsoft.com/office/powerpoint/2010/main" val="4075579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715619" y="2131639"/>
            <a:ext cx="3960837" cy="3990317"/>
            <a:chOff x="183045" y="2132856"/>
            <a:chExt cx="3960837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045" y="2136636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67359" y="4117417"/>
              <a:ext cx="1219797" cy="272571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Phantom: FWI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78F55-DB5A-8E9E-3CB7-DA96632EC7D9}"/>
              </a:ext>
            </a:extLst>
          </p:cNvPr>
          <p:cNvSpPr txBox="1"/>
          <p:nvPr/>
        </p:nvSpPr>
        <p:spPr>
          <a:xfrm>
            <a:off x="4615274" y="6209964"/>
            <a:ext cx="36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1.0 mm grid, 0.75/0.42 MHz,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2.47% original signal</a:t>
            </a:r>
          </a:p>
        </p:txBody>
      </p:sp>
    </p:spTree>
    <p:extLst>
      <p:ext uri="{BB962C8B-B14F-4D97-AF65-F5344CB8AC3E}">
        <p14:creationId xmlns:p14="http://schemas.microsoft.com/office/powerpoint/2010/main" val="290643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715619" y="2131639"/>
            <a:ext cx="3960837" cy="3990317"/>
            <a:chOff x="183045" y="2132856"/>
            <a:chExt cx="3960837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045" y="2154199"/>
              <a:ext cx="1224533" cy="2701175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67359" y="4134912"/>
              <a:ext cx="1219797" cy="269072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Phantom: FWI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78F55-DB5A-8E9E-3CB7-DA96632EC7D9}"/>
              </a:ext>
            </a:extLst>
          </p:cNvPr>
          <p:cNvSpPr txBox="1"/>
          <p:nvPr/>
        </p:nvSpPr>
        <p:spPr>
          <a:xfrm>
            <a:off x="4615274" y="6209964"/>
            <a:ext cx="36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0.8 mm grid, 0.94/0.53 MHz,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6.55% original signal</a:t>
            </a:r>
          </a:p>
        </p:txBody>
      </p:sp>
    </p:spTree>
    <p:extLst>
      <p:ext uri="{BB962C8B-B14F-4D97-AF65-F5344CB8AC3E}">
        <p14:creationId xmlns:p14="http://schemas.microsoft.com/office/powerpoint/2010/main" val="3231328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716016" y="2131639"/>
            <a:ext cx="3960440" cy="3990317"/>
            <a:chOff x="183442" y="2132856"/>
            <a:chExt cx="3960440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94053" y="2154199"/>
              <a:ext cx="1202516" cy="2701175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178325" y="4134912"/>
              <a:ext cx="1197865" cy="269072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07578" y="2139751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18344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855850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DE592C-A564-8EED-1EC1-D6C779762F1F}"/>
              </a:ext>
            </a:extLst>
          </p:cNvPr>
          <p:cNvSpPr txBox="1"/>
          <p:nvPr/>
        </p:nvSpPr>
        <p:spPr>
          <a:xfrm>
            <a:off x="4644008" y="4941168"/>
            <a:ext cx="1456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3EC749-FD19-BB74-8051-C9B6FE9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Phantom: FWI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78F55-DB5A-8E9E-3CB7-DA96632EC7D9}"/>
              </a:ext>
            </a:extLst>
          </p:cNvPr>
          <p:cNvSpPr txBox="1"/>
          <p:nvPr/>
        </p:nvSpPr>
        <p:spPr>
          <a:xfrm>
            <a:off x="4615274" y="6209964"/>
            <a:ext cx="362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0.6 mm grid, 1.25/0.71 MHz,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21.35% original signal</a:t>
            </a:r>
          </a:p>
        </p:txBody>
      </p:sp>
    </p:spTree>
    <p:extLst>
      <p:ext uri="{BB962C8B-B14F-4D97-AF65-F5344CB8AC3E}">
        <p14:creationId xmlns:p14="http://schemas.microsoft.com/office/powerpoint/2010/main" val="1377113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872208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Results:</a:t>
            </a:r>
            <a:br>
              <a:rPr lang="en-US" sz="3200" dirty="0"/>
            </a:br>
            <a:r>
              <a:rPr lang="en-US" sz="3200" dirty="0"/>
              <a:t>TTT</a:t>
            </a:r>
            <a:endParaRPr lang="LID4096" sz="32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398812" y="260648"/>
            <a:ext cx="5709692" cy="5625157"/>
            <a:chOff x="702866" y="2131639"/>
            <a:chExt cx="3845624" cy="37886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02866" y="2131640"/>
              <a:ext cx="989156" cy="264744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682524" y="4102861"/>
              <a:ext cx="988701" cy="264623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551959-3ACA-84E1-E911-F257838CB955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2.0mm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bent ray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234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06792" y="260648"/>
            <a:ext cx="5701712" cy="5617180"/>
            <a:chOff x="708241" y="2131639"/>
            <a:chExt cx="3840249" cy="37833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08241" y="2146029"/>
              <a:ext cx="978403" cy="261866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687897" y="4117243"/>
              <a:ext cx="977954" cy="261746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05165DB-907C-9A53-C004-4714F7AAAA0A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2.0mm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0.22%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57AB9F-CF7E-429B-7DA0-EB4E73B4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2032745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19871" y="260648"/>
            <a:ext cx="5688633" cy="5597768"/>
            <a:chOff x="717050" y="2131639"/>
            <a:chExt cx="3831440" cy="37702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1322" y="2146029"/>
              <a:ext cx="952243" cy="261866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700972" y="4117245"/>
              <a:ext cx="951805" cy="261746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733C042-D56E-7C46-36F4-BFD70B31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7AC15-96FB-B1AE-2CAB-2BF1788A60E4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1.5mm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0.52%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791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19871" y="260648"/>
            <a:ext cx="5688633" cy="5597768"/>
            <a:chOff x="717050" y="2131639"/>
            <a:chExt cx="3831440" cy="37702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1322" y="2149636"/>
              <a:ext cx="952243" cy="261145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700972" y="4120850"/>
              <a:ext cx="951805" cy="261025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570E93-1756-70B0-E745-4A130128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4397C-503B-69F8-9681-F22D54D8588E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1.0mm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2.47%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69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19871" y="260648"/>
            <a:ext cx="5688633" cy="5597388"/>
            <a:chOff x="717050" y="2131639"/>
            <a:chExt cx="3831440" cy="376998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1579" y="2149638"/>
              <a:ext cx="951729" cy="261145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701229" y="4120850"/>
              <a:ext cx="951292" cy="261025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60" y="2132856"/>
              <a:ext cx="2646231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D013BC-AB65-3B89-6840-69BDAB15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B0B3D-5F9C-E36D-6F9F-9F3803A44808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0.8mm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6.55%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791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6EF039-03F9-FAA7-12A0-D42DC108A5D1}"/>
              </a:ext>
            </a:extLst>
          </p:cNvPr>
          <p:cNvGrpSpPr/>
          <p:nvPr/>
        </p:nvGrpSpPr>
        <p:grpSpPr>
          <a:xfrm>
            <a:off x="1511660" y="1383092"/>
            <a:ext cx="5904656" cy="3846108"/>
            <a:chOff x="1331640" y="980802"/>
            <a:chExt cx="7406653" cy="48244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5BCB03-30CE-8551-6327-296FA395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980802"/>
              <a:ext cx="6726918" cy="48244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767528-2534-B5BD-2582-74BDE08C95E5}"/>
                </a:ext>
              </a:extLst>
            </p:cNvPr>
            <p:cNvSpPr txBox="1"/>
            <p:nvPr/>
          </p:nvSpPr>
          <p:spPr>
            <a:xfrm>
              <a:off x="6243804" y="2824536"/>
              <a:ext cx="2494489" cy="20326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cs typeface="Times New Roman" panose="02020603050405020304" pitchFamily="18" charset="0"/>
                </a:rPr>
                <a:t>Oxyhemoglobin</a:t>
              </a:r>
            </a:p>
            <a:p>
              <a:r>
                <a:rPr lang="en-GB" sz="180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cs typeface="Times New Roman" panose="02020603050405020304" pitchFamily="18" charset="0"/>
                </a:rPr>
                <a:t>Deoxyhemoglobin</a:t>
              </a:r>
            </a:p>
            <a:p>
              <a:r>
                <a:rPr lang="en-GB" sz="1800" dirty="0">
                  <a:solidFill>
                    <a:srgbClr val="FFC000"/>
                  </a:solidFill>
                  <a:uFill>
                    <a:solidFill>
                      <a:srgbClr val="FFC000"/>
                    </a:solidFill>
                  </a:uFill>
                  <a:cs typeface="Times New Roman" panose="02020603050405020304" pitchFamily="18" charset="0"/>
                </a:rPr>
                <a:t>Elastin</a:t>
              </a:r>
            </a:p>
            <a:p>
              <a:r>
                <a:rPr lang="en-GB" sz="1800" dirty="0">
                  <a:solidFill>
                    <a:srgbClr val="00B050"/>
                  </a:solidFill>
                  <a:uFill>
                    <a:solidFill>
                      <a:srgbClr val="92D050"/>
                    </a:solidFill>
                  </a:uFill>
                  <a:cs typeface="Times New Roman" panose="02020603050405020304" pitchFamily="18" charset="0"/>
                </a:rPr>
                <a:t>Collagen</a:t>
              </a:r>
            </a:p>
            <a:p>
              <a:r>
                <a:rPr lang="en-GB" sz="1800" dirty="0">
                  <a:solidFill>
                    <a:srgbClr val="FF00FF"/>
                  </a:solidFill>
                  <a:uFill>
                    <a:solidFill>
                      <a:srgbClr val="EC34F0"/>
                    </a:solidFill>
                  </a:uFill>
                  <a:cs typeface="Times New Roman" panose="02020603050405020304" pitchFamily="18" charset="0"/>
                </a:rPr>
                <a:t>Lipid (a)</a:t>
              </a:r>
              <a:r>
                <a:rPr lang="en-GB" sz="1800" dirty="0">
                  <a:solidFill>
                    <a:schemeClr val="accent2">
                      <a:lumMod val="75000"/>
                    </a:schemeClr>
                  </a:solidFill>
                  <a:uFill>
                    <a:solidFill>
                      <a:srgbClr val="EC34F0"/>
                    </a:solidFill>
                  </a:uFill>
                  <a:cs typeface="Times New Roman" panose="02020603050405020304" pitchFamily="18" charset="0"/>
                </a:rPr>
                <a:t> (b)</a:t>
              </a:r>
            </a:p>
            <a:p>
              <a:r>
                <a:rPr lang="en-GB" sz="1800" dirty="0">
                  <a:cs typeface="Times New Roman" panose="02020603050405020304" pitchFamily="18" charset="0"/>
                </a:rPr>
                <a:t>Water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93C9353-FE0D-0544-F587-F33BE006E25A}"/>
              </a:ext>
            </a:extLst>
          </p:cNvPr>
          <p:cNvSpPr/>
          <p:nvPr/>
        </p:nvSpPr>
        <p:spPr>
          <a:xfrm>
            <a:off x="1187624" y="4941168"/>
            <a:ext cx="2448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400" b="1" dirty="0">
                <a:latin typeface="+mn-lt"/>
                <a:cs typeface="Times New Roman" panose="02020603050405020304" pitchFamily="18" charset="0"/>
              </a:rPr>
              <a:t>(from Beard, 2011)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B426F7-3284-8572-C47F-579E34395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5571344"/>
            <a:ext cx="8496944" cy="1170024"/>
          </a:xfrm>
        </p:spPr>
        <p:txBody>
          <a:bodyPr/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different wavelengths allow </a:t>
            </a:r>
            <a:r>
              <a:rPr lang="en-US" sz="1700" dirty="0"/>
              <a:t>quantitative spectroscopic examinations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gap between oxygenated and deoxygenated blood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use of contrast agents for </a:t>
            </a:r>
            <a:r>
              <a:rPr lang="en-US" sz="1700" dirty="0"/>
              <a:t>molecular imaging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64FEAC9-CD7C-1D2A-ADEA-9147BAB9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650776"/>
            <a:ext cx="8077200" cy="762000"/>
          </a:xfrm>
        </p:spPr>
        <p:txBody>
          <a:bodyPr/>
          <a:lstStyle/>
          <a:p>
            <a:r>
              <a:rPr lang="en-US" sz="2000" dirty="0"/>
              <a:t>Photoacoustic Imaging: Spectral Properties</a:t>
            </a:r>
            <a:endParaRPr lang="LID4096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DC1E9-EA1C-F369-5A23-940157205432}"/>
              </a:ext>
            </a:extLst>
          </p:cNvPr>
          <p:cNvSpPr txBox="1"/>
          <p:nvPr/>
        </p:nvSpPr>
        <p:spPr>
          <a:xfrm>
            <a:off x="3419872" y="1412776"/>
            <a:ext cx="576064" cy="3168352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8996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19871" y="260648"/>
            <a:ext cx="5688633" cy="5592895"/>
            <a:chOff x="717050" y="2131639"/>
            <a:chExt cx="3831440" cy="37669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4605" y="2149637"/>
              <a:ext cx="945675" cy="261145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704254" y="4120850"/>
              <a:ext cx="945241" cy="261025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60" y="2132856"/>
              <a:ext cx="2646231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2D7AEC-47C1-99C9-45B5-143F4B7C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C63-7AFE-A529-79E3-342FCD69E82E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0.6mm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21.35%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87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3302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932040" y="6381328"/>
            <a:ext cx="419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0                   +100                  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3419871" y="260648"/>
            <a:ext cx="5688633" cy="5592895"/>
            <a:chOff x="717050" y="2131639"/>
            <a:chExt cx="3831440" cy="37669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4605" y="2155060"/>
              <a:ext cx="945675" cy="260060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704254" y="4126270"/>
              <a:ext cx="945241" cy="2599413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60" y="2132856"/>
              <a:ext cx="2646231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749675" y="213163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260458" y="2181079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717050" y="4799097"/>
              <a:ext cx="1456658" cy="269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2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20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5076056" y="561141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2D7AEC-47C1-99C9-45B5-143F4B7C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88640"/>
            <a:ext cx="3312368" cy="1656184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In Vivo </a:t>
            </a:r>
            <a:br>
              <a:rPr lang="en-US" sz="3200" dirty="0"/>
            </a:br>
            <a:r>
              <a:rPr lang="en-US" sz="3200" dirty="0"/>
              <a:t>Results</a:t>
            </a:r>
            <a:br>
              <a:rPr lang="en-US" sz="3200" dirty="0"/>
            </a:br>
            <a:r>
              <a:rPr lang="en-US" sz="3200" dirty="0"/>
              <a:t>FWI</a:t>
            </a:r>
            <a:endParaRPr lang="LID4096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C63-7AFE-A529-79E3-342FCD69E82E}"/>
              </a:ext>
            </a:extLst>
          </p:cNvPr>
          <p:cNvSpPr txBox="1"/>
          <p:nvPr/>
        </p:nvSpPr>
        <p:spPr>
          <a:xfrm>
            <a:off x="251520" y="527391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0.4mm grid</a:t>
            </a:r>
          </a:p>
          <a:p>
            <a:r>
              <a:rPr lang="en-US" b="1" dirty="0">
                <a:latin typeface="+mj-lt"/>
                <a:cs typeface="Arial" panose="020B0604020202020204" pitchFamily="34" charset="0"/>
              </a:rPr>
              <a:t>65.46% original signal</a:t>
            </a:r>
            <a:endParaRPr lang="LID4096" b="1" baseline="-250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69BF7FA-4FA6-D6AD-9DEF-10A7CC3E1421}"/>
              </a:ext>
            </a:extLst>
          </p:cNvPr>
          <p:cNvCxnSpPr>
            <a:cxnSpLocks/>
          </p:cNvCxnSpPr>
          <p:nvPr/>
        </p:nvCxnSpPr>
        <p:spPr bwMode="auto">
          <a:xfrm flipV="1">
            <a:off x="2411760" y="2996952"/>
            <a:ext cx="2016224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6C845F-C467-041E-228F-521C3F81D7D7}"/>
              </a:ext>
            </a:extLst>
          </p:cNvPr>
          <p:cNvSpPr txBox="1"/>
          <p:nvPr/>
        </p:nvSpPr>
        <p:spPr>
          <a:xfrm>
            <a:off x="907399" y="3790201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PAT shows that these three dots are blood vessels</a:t>
            </a:r>
            <a:endParaRPr lang="LID4096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1879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sz="2800" dirty="0"/>
              <a:t>Improvement (up to now…)</a:t>
            </a:r>
            <a:endParaRPr lang="LID4096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1639"/>
            <a:ext cx="3976937" cy="3961656"/>
            <a:chOff x="523054" y="2131639"/>
            <a:chExt cx="3976937" cy="39616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39552" y="2131639"/>
              <a:ext cx="1250992" cy="26474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551666" y="4144971"/>
              <a:ext cx="1250417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39952" y="2132856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218112" y="5733256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4572000" y="2131639"/>
            <a:ext cx="3976937" cy="3673625"/>
            <a:chOff x="523054" y="2131639"/>
            <a:chExt cx="3976937" cy="3673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0042" y="2131639"/>
              <a:ext cx="989156" cy="26474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16200000">
              <a:off x="2682523" y="3987797"/>
              <a:ext cx="98870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817238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195462" y="2132856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1C97FE-B994-9432-D047-64316575CCDF}"/>
              </a:ext>
            </a:extLst>
          </p:cNvPr>
          <p:cNvSpPr txBox="1"/>
          <p:nvPr/>
        </p:nvSpPr>
        <p:spPr>
          <a:xfrm>
            <a:off x="8250560" y="5466710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E06EA-2B72-AE05-86BF-82245C8FD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619027" y="4401023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01D406-C48C-7127-55E9-78C1135CB74E}"/>
              </a:ext>
            </a:extLst>
          </p:cNvPr>
          <p:cNvSpPr txBox="1"/>
          <p:nvPr/>
        </p:nvSpPr>
        <p:spPr>
          <a:xfrm>
            <a:off x="2605170" y="6474822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568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19027" y="4401023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2605170" y="6474822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1639"/>
            <a:ext cx="3976937" cy="3879750"/>
            <a:chOff x="523054" y="2131639"/>
            <a:chExt cx="3976937" cy="38797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2349" y="2131639"/>
              <a:ext cx="1178598" cy="26474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587846" y="4099245"/>
              <a:ext cx="1178056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39952" y="2132856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218112" y="5733256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4572000" y="2132856"/>
            <a:ext cx="3976937" cy="3672408"/>
            <a:chOff x="523054" y="2132856"/>
            <a:chExt cx="3976937" cy="36724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45265" y="2137137"/>
              <a:ext cx="958710" cy="263645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697739" y="4008508"/>
              <a:ext cx="958270" cy="263524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817238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195462" y="2132856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1C97FE-B994-9432-D047-64316575CCDF}"/>
              </a:ext>
            </a:extLst>
          </p:cNvPr>
          <p:cNvSpPr txBox="1"/>
          <p:nvPr/>
        </p:nvSpPr>
        <p:spPr>
          <a:xfrm>
            <a:off x="8250560" y="5466710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BB3765-12C9-1813-9567-FB656DE08CC6}"/>
              </a:ext>
            </a:extLst>
          </p:cNvPr>
          <p:cNvSpPr txBox="1">
            <a:spLocks/>
          </p:cNvSpPr>
          <p:nvPr/>
        </p:nvSpPr>
        <p:spPr bwMode="auto">
          <a:xfrm>
            <a:off x="533400" y="980728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  <a:ea typeface="MS PGothic" panose="020B0600070205080204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990033"/>
                </a:solidFill>
                <a:latin typeface="Verdana" pitchFamily="-28" charset="0"/>
              </a:defRPr>
            </a:lvl9pPr>
          </a:lstStyle>
          <a:p>
            <a:r>
              <a:rPr lang="en-US" sz="2800" kern="0"/>
              <a:t>Improvement (up to now…)</a:t>
            </a:r>
            <a:endParaRPr lang="LID4096" sz="2800" kern="0" dirty="0"/>
          </a:p>
        </p:txBody>
      </p:sp>
    </p:spTree>
    <p:extLst>
      <p:ext uri="{BB962C8B-B14F-4D97-AF65-F5344CB8AC3E}">
        <p14:creationId xmlns:p14="http://schemas.microsoft.com/office/powerpoint/2010/main" val="40507659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8A07-0BA2-392E-A2A2-A6FFD847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762000"/>
          </a:xfrm>
        </p:spPr>
        <p:txBody>
          <a:bodyPr/>
          <a:lstStyle/>
          <a:p>
            <a:r>
              <a:rPr lang="en-US" sz="2800" dirty="0"/>
              <a:t>Using 2SOS model in PAT</a:t>
            </a:r>
            <a:endParaRPr lang="LID4096" sz="2800" dirty="0"/>
          </a:p>
        </p:txBody>
      </p:sp>
      <p:pic>
        <p:nvPicPr>
          <p:cNvPr id="5" name="Picture 4" descr="A picture containing sphere, planet, space&#10;&#10;Description automatically generated">
            <a:extLst>
              <a:ext uri="{FF2B5EF4-FFF2-40B4-BE49-F238E27FC236}">
                <a16:creationId xmlns:a16="http://schemas.microsoft.com/office/drawing/2014/main" id="{DB7D1077-4998-A64C-76EE-C45DD7C0B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196752"/>
            <a:ext cx="5212080" cy="5212080"/>
          </a:xfrm>
          <a:prstGeom prst="rect">
            <a:avLst/>
          </a:prstGeom>
        </p:spPr>
      </p:pic>
      <p:pic>
        <p:nvPicPr>
          <p:cNvPr id="7" name="Picture 6" descr="A picture containing sphere, planet, space, astronomical object&#10;&#10;Description automatically generated">
            <a:extLst>
              <a:ext uri="{FF2B5EF4-FFF2-40B4-BE49-F238E27FC236}">
                <a16:creationId xmlns:a16="http://schemas.microsoft.com/office/drawing/2014/main" id="{CF5CF1CF-B452-F118-9D76-033845D66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2" y="1196752"/>
            <a:ext cx="1895302" cy="5212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36026-8508-F2DC-3D55-F22F3687A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165" y="1196752"/>
            <a:ext cx="1895303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968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8A07-0BA2-392E-A2A2-A6FFD847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762000"/>
          </a:xfrm>
        </p:spPr>
        <p:txBody>
          <a:bodyPr/>
          <a:lstStyle/>
          <a:p>
            <a:r>
              <a:rPr lang="en-US" sz="2800" dirty="0"/>
              <a:t>Using TOF model in PAT</a:t>
            </a:r>
            <a:endParaRPr lang="LID4096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D1077-4998-A64C-76EE-C45DD7C0B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3928" y="1196752"/>
            <a:ext cx="5212080" cy="521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CF1CF-B452-F118-9D76-033845D662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402" y="1196752"/>
            <a:ext cx="1895301" cy="5212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36026-8508-F2DC-3D55-F22F3687A8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68166" y="1196752"/>
            <a:ext cx="1895301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669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98A07-0BA2-392E-A2A2-A6FFD847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762000"/>
          </a:xfrm>
        </p:spPr>
        <p:txBody>
          <a:bodyPr/>
          <a:lstStyle/>
          <a:p>
            <a:r>
              <a:rPr lang="en-US" sz="2800" dirty="0"/>
              <a:t>Using FWI model in PAT</a:t>
            </a:r>
            <a:endParaRPr lang="LID4096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D1077-4998-A64C-76EE-C45DD7C0BB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23928" y="1196752"/>
            <a:ext cx="5212080" cy="521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CF1CF-B452-F118-9D76-033845D662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403" y="1196752"/>
            <a:ext cx="1895301" cy="5212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36026-8508-F2DC-3D55-F22F3687A8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68166" y="1196752"/>
            <a:ext cx="1895301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131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F98B5-3619-883F-3B5A-C92F4D92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80"/>
            <a:ext cx="8077200" cy="576064"/>
          </a:xfrm>
        </p:spPr>
        <p:txBody>
          <a:bodyPr/>
          <a:lstStyle/>
          <a:p>
            <a:r>
              <a:rPr lang="en-US" sz="2400" dirty="0"/>
              <a:t>Summary &amp; Outlook</a:t>
            </a:r>
            <a:endParaRPr lang="LID4096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A64AB7-F741-1FDA-44B3-076327D9AC5E}"/>
              </a:ext>
            </a:extLst>
          </p:cNvPr>
          <p:cNvSpPr txBox="1">
            <a:spLocks/>
          </p:cNvSpPr>
          <p:nvPr/>
        </p:nvSpPr>
        <p:spPr bwMode="auto">
          <a:xfrm>
            <a:off x="527247" y="1196752"/>
            <a:ext cx="807720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need for novel breast imaging techniques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photoacoustic (PAT) and ultrasound tomography (UST) give access to high-quality images of optical and acoustic tissue properties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combined PAT+UST scanner designed &amp; build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evaluation on data from phantoms, volunteers &amp; patients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PAT reconstructions work well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proof-of-concept studies of FWI for high resolution 3D UST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" panose="05000000000000000000" pitchFamily="2" charset="2"/>
              <a:buChar char="6"/>
            </a:pPr>
            <a:r>
              <a:rPr lang="en-US" sz="1600" b="0" kern="0" dirty="0"/>
              <a:t>demonstration of FWI on experimental data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" panose="05000000000000000000" pitchFamily="2" charset="2"/>
              <a:buChar char="6"/>
            </a:pPr>
            <a:r>
              <a:rPr lang="en-US" sz="1600" b="0" kern="0" dirty="0"/>
              <a:t>optical inversion in PAT (QPAT)</a:t>
            </a:r>
          </a:p>
          <a:p>
            <a:pPr marL="0" indent="0">
              <a:lnSpc>
                <a:spcPts val="3700"/>
              </a:lnSpc>
              <a:buClr>
                <a:srgbClr val="990033"/>
              </a:buClr>
              <a:buNone/>
            </a:pPr>
            <a:br>
              <a:rPr lang="en-US" sz="1600" b="0" kern="0" dirty="0"/>
            </a:br>
            <a:endParaRPr lang="en-US" sz="1600" b="0" kern="0" dirty="0"/>
          </a:p>
        </p:txBody>
      </p:sp>
      <p:pic>
        <p:nvPicPr>
          <p:cNvPr id="6" name="Content Placeholder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EC07D2C-A182-8016-2746-65186052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98328" y="240543"/>
            <a:ext cx="2100930" cy="616273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07F30AF-4A33-AB0A-5817-5BA58670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737" y="4293096"/>
            <a:ext cx="2477521" cy="624894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BFFD0E-CC1C-D04F-66D3-4A68D85FF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485" y="3596194"/>
            <a:ext cx="1568773" cy="624894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9E3678B-F766-EC19-F2D8-2DBB9774A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818" y="2033042"/>
            <a:ext cx="374440" cy="60632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4A1B9DC-591B-3C71-2507-FB4E12187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423" y="2825130"/>
            <a:ext cx="909835" cy="675878"/>
          </a:xfrm>
          <a:prstGeom prst="rect">
            <a:avLst/>
          </a:prstGeom>
        </p:spPr>
      </p:pic>
      <p:pic>
        <p:nvPicPr>
          <p:cNvPr id="11" name="Graphic 10" descr="Newspaper with solid fill">
            <a:extLst>
              <a:ext uri="{FF2B5EF4-FFF2-40B4-BE49-F238E27FC236}">
                <a16:creationId xmlns:a16="http://schemas.microsoft.com/office/drawing/2014/main" id="{88A56E53-CB7B-250D-F842-A87F3E7C5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3275" y="5763344"/>
            <a:ext cx="762000" cy="762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A97DD1-6F2E-13E5-8015-B1713FD2EF8B}"/>
              </a:ext>
            </a:extLst>
          </p:cNvPr>
          <p:cNvSpPr txBox="1">
            <a:spLocks/>
          </p:cNvSpPr>
          <p:nvPr/>
        </p:nvSpPr>
        <p:spPr>
          <a:xfrm>
            <a:off x="1046079" y="5835352"/>
            <a:ext cx="7846401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468E5FA-E4A6-F213-7EEE-F59FD0BA5058}"/>
              </a:ext>
            </a:extLst>
          </p:cNvPr>
          <p:cNvSpPr txBox="1">
            <a:spLocks/>
          </p:cNvSpPr>
          <p:nvPr/>
        </p:nvSpPr>
        <p:spPr bwMode="auto">
          <a:xfrm>
            <a:off x="323275" y="6309320"/>
            <a:ext cx="8767728" cy="62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ts val="3700"/>
              </a:lnSpc>
              <a:buClr>
                <a:srgbClr val="990033"/>
              </a:buClr>
              <a:buNone/>
            </a:pPr>
            <a:r>
              <a:rPr lang="en-US" sz="1400" dirty="0">
                <a:solidFill>
                  <a:srgbClr val="000000"/>
                </a:solidFill>
              </a:rPr>
              <a:t>Felix.Lucka@cwi.nl  Photoacoustic and Ultrasonic Tomography for Breast Imaging</a:t>
            </a:r>
          </a:p>
        </p:txBody>
      </p:sp>
      <p:pic>
        <p:nvPicPr>
          <p:cNvPr id="3" name="Graphic 2" descr="Newspaper with solid fill">
            <a:extLst>
              <a:ext uri="{FF2B5EF4-FFF2-40B4-BE49-F238E27FC236}">
                <a16:creationId xmlns:a16="http://schemas.microsoft.com/office/drawing/2014/main" id="{B0771704-ADA3-75BA-5FB9-32749DF93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123" y="4899248"/>
            <a:ext cx="762000" cy="762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3DCC2B-A269-1877-B02D-22F8ED128C2F}"/>
              </a:ext>
            </a:extLst>
          </p:cNvPr>
          <p:cNvSpPr txBox="1">
            <a:spLocks/>
          </p:cNvSpPr>
          <p:nvPr/>
        </p:nvSpPr>
        <p:spPr>
          <a:xfrm>
            <a:off x="1057927" y="5043265"/>
            <a:ext cx="7846401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 err="1"/>
              <a:t>Dantuma</a:t>
            </a:r>
            <a:r>
              <a:rPr lang="en-US" sz="1400" kern="0" dirty="0"/>
              <a:t> et al., 2023. </a:t>
            </a:r>
            <a:r>
              <a:rPr lang="en-US" sz="1400" b="0" kern="0" dirty="0"/>
              <a:t>Fully three-dimensional sound speed-corrected multi-wavelength photoacoustic breast tomography. </a:t>
            </a:r>
            <a:r>
              <a:rPr lang="en-US" sz="1400" b="0" i="1" kern="0" dirty="0"/>
              <a:t>To appear in Light: Science and Applications, arXiv:2308.06754</a:t>
            </a:r>
          </a:p>
        </p:txBody>
      </p:sp>
    </p:spTree>
    <p:extLst>
      <p:ext uri="{BB962C8B-B14F-4D97-AF65-F5344CB8AC3E}">
        <p14:creationId xmlns:p14="http://schemas.microsoft.com/office/powerpoint/2010/main" val="1660622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E8DEFE2-E63A-4185-BA4E-44C56E7C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36" y="2346869"/>
            <a:ext cx="3012555" cy="301255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9B546EC-6E26-46B0-8DB3-69EA2F3D3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1312" y="3567799"/>
            <a:ext cx="830700" cy="81182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C2C2BF2-4130-489A-A627-B5EADA695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4757" y="3337887"/>
            <a:ext cx="1296393" cy="12773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E2243BD-439C-439D-A3CC-1BF533A762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5656" y="2908493"/>
            <a:ext cx="2169885" cy="21304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A11CD26-6D94-4D29-AC8A-64B003371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93400" y="3116256"/>
            <a:ext cx="1734398" cy="17149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DC2B90-7C4A-45B3-B325-70F24FBFB4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1875463" y="3553157"/>
            <a:ext cx="904343" cy="714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3491880" y="6416646"/>
            <a:ext cx="5544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a</a:t>
            </a:r>
            <a:r>
              <a:rPr lang="en-US" sz="1600" b="0" i="1" dirty="0">
                <a:effectLst/>
                <a:latin typeface="+mn-lt"/>
              </a:rPr>
              <a:t>dapted from</a:t>
            </a:r>
            <a:r>
              <a:rPr lang="nl-NL" sz="1600" i="1" dirty="0">
                <a:latin typeface="+mn-lt"/>
              </a:rPr>
              <a:t>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Ultrasound Tomography (UST)</a:t>
            </a:r>
            <a:endParaRPr lang="LID4096" sz="280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BC3C799-4A7F-F7E1-2BB9-7A008A0633EB}"/>
              </a:ext>
            </a:extLst>
          </p:cNvPr>
          <p:cNvSpPr/>
          <p:nvPr/>
        </p:nvSpPr>
        <p:spPr>
          <a:xfrm>
            <a:off x="1138559" y="4800801"/>
            <a:ext cx="133449" cy="133449"/>
          </a:xfrm>
          <a:custGeom>
            <a:avLst/>
            <a:gdLst>
              <a:gd name="connsiteX0" fmla="*/ -782 w 133449"/>
              <a:gd name="connsiteY0" fmla="*/ -188 h 133449"/>
              <a:gd name="connsiteX1" fmla="*/ 132667 w 133449"/>
              <a:gd name="connsiteY1" fmla="*/ 133262 h 1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449" h="133449">
                <a:moveTo>
                  <a:pt x="-782" y="-188"/>
                </a:moveTo>
                <a:cubicBezTo>
                  <a:pt x="72913" y="-188"/>
                  <a:pt x="132667" y="59566"/>
                  <a:pt x="132667" y="133262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7C4E12F-D4C0-36F1-5AAD-494F007CF8A7}"/>
              </a:ext>
            </a:extLst>
          </p:cNvPr>
          <p:cNvSpPr/>
          <p:nvPr/>
        </p:nvSpPr>
        <p:spPr>
          <a:xfrm>
            <a:off x="1138559" y="4634921"/>
            <a:ext cx="306599" cy="306598"/>
          </a:xfrm>
          <a:custGeom>
            <a:avLst/>
            <a:gdLst>
              <a:gd name="connsiteX0" fmla="*/ -782 w 306599"/>
              <a:gd name="connsiteY0" fmla="*/ -188 h 306598"/>
              <a:gd name="connsiteX1" fmla="*/ 305817 w 306599"/>
              <a:gd name="connsiteY1" fmla="*/ 306038 h 306598"/>
              <a:gd name="connsiteX2" fmla="*/ 305817 w 306599"/>
              <a:gd name="connsiteY2" fmla="*/ 306411 h 30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599" h="306598">
                <a:moveTo>
                  <a:pt x="-782" y="-188"/>
                </a:moveTo>
                <a:cubicBezTo>
                  <a:pt x="168453" y="-300"/>
                  <a:pt x="305705" y="136803"/>
                  <a:pt x="305817" y="306038"/>
                </a:cubicBezTo>
                <a:cubicBezTo>
                  <a:pt x="305817" y="306169"/>
                  <a:pt x="305817" y="306280"/>
                  <a:pt x="305817" y="30641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01804B4-1641-A801-96FE-D86311328A7F}"/>
              </a:ext>
            </a:extLst>
          </p:cNvPr>
          <p:cNvSpPr/>
          <p:nvPr/>
        </p:nvSpPr>
        <p:spPr>
          <a:xfrm>
            <a:off x="1138559" y="4468854"/>
            <a:ext cx="472665" cy="472665"/>
          </a:xfrm>
          <a:custGeom>
            <a:avLst/>
            <a:gdLst>
              <a:gd name="connsiteX0" fmla="*/ -782 w 472665"/>
              <a:gd name="connsiteY0" fmla="*/ -188 h 472665"/>
              <a:gd name="connsiteX1" fmla="*/ 471883 w 472665"/>
              <a:gd name="connsiteY1" fmla="*/ 472477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665" h="472665">
                <a:moveTo>
                  <a:pt x="-782" y="-188"/>
                </a:moveTo>
                <a:cubicBezTo>
                  <a:pt x="260228" y="-76"/>
                  <a:pt x="471772" y="211468"/>
                  <a:pt x="471883" y="472477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08FFF4D-0688-8B3D-A40B-873155B894C1}"/>
              </a:ext>
            </a:extLst>
          </p:cNvPr>
          <p:cNvSpPr/>
          <p:nvPr/>
        </p:nvSpPr>
        <p:spPr>
          <a:xfrm>
            <a:off x="1147878" y="4287877"/>
            <a:ext cx="646188" cy="646373"/>
          </a:xfrm>
          <a:custGeom>
            <a:avLst/>
            <a:gdLst>
              <a:gd name="connsiteX0" fmla="*/ -782 w 646188"/>
              <a:gd name="connsiteY0" fmla="*/ -187 h 646373"/>
              <a:gd name="connsiteX1" fmla="*/ 290534 w 646188"/>
              <a:gd name="connsiteY1" fmla="*/ 69147 h 646373"/>
              <a:gd name="connsiteX2" fmla="*/ 428829 w 646188"/>
              <a:gd name="connsiteY2" fmla="*/ 192904 h 646373"/>
              <a:gd name="connsiteX3" fmla="*/ 594337 w 646188"/>
              <a:gd name="connsiteY3" fmla="*/ 394011 h 646373"/>
              <a:gd name="connsiteX4" fmla="*/ 645405 w 646188"/>
              <a:gd name="connsiteY4" fmla="*/ 646186 h 64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188" h="646373">
                <a:moveTo>
                  <a:pt x="-782" y="-187"/>
                </a:moveTo>
                <a:cubicBezTo>
                  <a:pt x="100423" y="-318"/>
                  <a:pt x="200231" y="23427"/>
                  <a:pt x="290534" y="69147"/>
                </a:cubicBezTo>
                <a:cubicBezTo>
                  <a:pt x="343094" y="95799"/>
                  <a:pt x="385588" y="153391"/>
                  <a:pt x="428829" y="192904"/>
                </a:cubicBezTo>
                <a:cubicBezTo>
                  <a:pt x="497046" y="255156"/>
                  <a:pt x="557805" y="307716"/>
                  <a:pt x="594337" y="394011"/>
                </a:cubicBezTo>
                <a:cubicBezTo>
                  <a:pt x="628203" y="473763"/>
                  <a:pt x="645574" y="559537"/>
                  <a:pt x="645405" y="64618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5503860-CBC2-C148-EA41-05BFE8058B4F}"/>
              </a:ext>
            </a:extLst>
          </p:cNvPr>
          <p:cNvSpPr/>
          <p:nvPr/>
        </p:nvSpPr>
        <p:spPr>
          <a:xfrm>
            <a:off x="1147878" y="4091890"/>
            <a:ext cx="850090" cy="850002"/>
          </a:xfrm>
          <a:custGeom>
            <a:avLst/>
            <a:gdLst>
              <a:gd name="connsiteX0" fmla="*/ -782 w 850090"/>
              <a:gd name="connsiteY0" fmla="*/ -89 h 850002"/>
              <a:gd name="connsiteX1" fmla="*/ 224368 w 850090"/>
              <a:gd name="connsiteY1" fmla="*/ 22091 h 850002"/>
              <a:gd name="connsiteX2" fmla="*/ 356513 w 850090"/>
              <a:gd name="connsiteY2" fmla="*/ 108759 h 850002"/>
              <a:gd name="connsiteX3" fmla="*/ 527985 w 850090"/>
              <a:gd name="connsiteY3" fmla="*/ 265693 h 850002"/>
              <a:gd name="connsiteX4" fmla="*/ 760589 w 850090"/>
              <a:gd name="connsiteY4" fmla="*/ 507989 h 850002"/>
              <a:gd name="connsiteX5" fmla="*/ 816504 w 850090"/>
              <a:gd name="connsiteY5" fmla="*/ 615718 h 850002"/>
              <a:gd name="connsiteX6" fmla="*/ 849307 w 850090"/>
              <a:gd name="connsiteY6" fmla="*/ 849814 h 85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90" h="850002">
                <a:moveTo>
                  <a:pt x="-782" y="-89"/>
                </a:moveTo>
                <a:cubicBezTo>
                  <a:pt x="74871" y="-1151"/>
                  <a:pt x="150393" y="6305"/>
                  <a:pt x="224368" y="22091"/>
                </a:cubicBezTo>
                <a:cubicBezTo>
                  <a:pt x="276928" y="34020"/>
                  <a:pt x="305257" y="89375"/>
                  <a:pt x="356513" y="108759"/>
                </a:cubicBezTo>
                <a:cubicBezTo>
                  <a:pt x="452127" y="144731"/>
                  <a:pt x="471138" y="213878"/>
                  <a:pt x="527985" y="265693"/>
                </a:cubicBezTo>
                <a:cubicBezTo>
                  <a:pt x="597878" y="329435"/>
                  <a:pt x="738969" y="433436"/>
                  <a:pt x="760589" y="507989"/>
                </a:cubicBezTo>
                <a:cubicBezTo>
                  <a:pt x="770282" y="540793"/>
                  <a:pt x="806440" y="582542"/>
                  <a:pt x="816504" y="615718"/>
                </a:cubicBezTo>
                <a:cubicBezTo>
                  <a:pt x="838367" y="691818"/>
                  <a:pt x="849420" y="770621"/>
                  <a:pt x="849307" y="849814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0F0DD94-A1C1-F766-1D47-C650B5B444A9}"/>
              </a:ext>
            </a:extLst>
          </p:cNvPr>
          <p:cNvSpPr/>
          <p:nvPr/>
        </p:nvSpPr>
        <p:spPr>
          <a:xfrm>
            <a:off x="1148996" y="3869342"/>
            <a:ext cx="1064616" cy="1064908"/>
          </a:xfrm>
          <a:custGeom>
            <a:avLst/>
            <a:gdLst>
              <a:gd name="connsiteX0" fmla="*/ -782 w 1064616"/>
              <a:gd name="connsiteY0" fmla="*/ -80 h 1064908"/>
              <a:gd name="connsiteX1" fmla="*/ 281401 w 1064616"/>
              <a:gd name="connsiteY1" fmla="*/ 27691 h 1064908"/>
              <a:gd name="connsiteX2" fmla="*/ 443926 w 1064616"/>
              <a:gd name="connsiteY2" fmla="*/ 108208 h 1064908"/>
              <a:gd name="connsiteX3" fmla="*/ 661807 w 1064616"/>
              <a:gd name="connsiteY3" fmla="*/ 332984 h 1064908"/>
              <a:gd name="connsiteX4" fmla="*/ 920133 w 1064616"/>
              <a:gd name="connsiteY4" fmla="*/ 647225 h 1064908"/>
              <a:gd name="connsiteX5" fmla="*/ 1023016 w 1064616"/>
              <a:gd name="connsiteY5" fmla="*/ 771356 h 1064908"/>
              <a:gd name="connsiteX6" fmla="*/ 1063834 w 1064616"/>
              <a:gd name="connsiteY6" fmla="*/ 1064721 h 106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616" h="1064908">
                <a:moveTo>
                  <a:pt x="-782" y="-80"/>
                </a:moveTo>
                <a:cubicBezTo>
                  <a:pt x="94012" y="-1310"/>
                  <a:pt x="188657" y="8009"/>
                  <a:pt x="281401" y="27691"/>
                </a:cubicBezTo>
                <a:cubicBezTo>
                  <a:pt x="347193" y="42788"/>
                  <a:pt x="379624" y="83606"/>
                  <a:pt x="443926" y="108208"/>
                </a:cubicBezTo>
                <a:cubicBezTo>
                  <a:pt x="563770" y="153312"/>
                  <a:pt x="574394" y="294590"/>
                  <a:pt x="661807" y="332984"/>
                </a:cubicBezTo>
                <a:cubicBezTo>
                  <a:pt x="772146" y="382376"/>
                  <a:pt x="892921" y="553847"/>
                  <a:pt x="920133" y="647225"/>
                </a:cubicBezTo>
                <a:cubicBezTo>
                  <a:pt x="932061" y="688415"/>
                  <a:pt x="1011087" y="729606"/>
                  <a:pt x="1023016" y="771356"/>
                </a:cubicBezTo>
                <a:cubicBezTo>
                  <a:pt x="1050209" y="866764"/>
                  <a:pt x="1063945" y="965510"/>
                  <a:pt x="1063834" y="106472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A19778F-A556-C52F-F5DA-8CA2D5E5DCE3}"/>
              </a:ext>
            </a:extLst>
          </p:cNvPr>
          <p:cNvSpPr/>
          <p:nvPr/>
        </p:nvSpPr>
        <p:spPr>
          <a:xfrm>
            <a:off x="1148996" y="3642107"/>
            <a:ext cx="1292002" cy="1292889"/>
          </a:xfrm>
          <a:custGeom>
            <a:avLst/>
            <a:gdLst>
              <a:gd name="connsiteX0" fmla="*/ -782 w 1292002"/>
              <a:gd name="connsiteY0" fmla="*/ -45 h 1292889"/>
              <a:gd name="connsiteX1" fmla="*/ 341602 w 1292002"/>
              <a:gd name="connsiteY1" fmla="*/ 33690 h 1292889"/>
              <a:gd name="connsiteX2" fmla="*/ 580918 w 1292002"/>
              <a:gd name="connsiteY2" fmla="*/ 126881 h 1292889"/>
              <a:gd name="connsiteX3" fmla="*/ 803272 w 1292002"/>
              <a:gd name="connsiteY3" fmla="*/ 404777 h 1292889"/>
              <a:gd name="connsiteX4" fmla="*/ 1172682 w 1292002"/>
              <a:gd name="connsiteY4" fmla="*/ 760394 h 1292889"/>
              <a:gd name="connsiteX5" fmla="*/ 1241457 w 1292002"/>
              <a:gd name="connsiteY5" fmla="*/ 936711 h 1292889"/>
              <a:gd name="connsiteX6" fmla="*/ 1291220 w 1292002"/>
              <a:gd name="connsiteY6" fmla="*/ 1292701 h 129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002" h="1292889">
                <a:moveTo>
                  <a:pt x="-782" y="-45"/>
                </a:moveTo>
                <a:cubicBezTo>
                  <a:pt x="114253" y="-1611"/>
                  <a:pt x="229083" y="9702"/>
                  <a:pt x="341602" y="33690"/>
                </a:cubicBezTo>
                <a:cubicBezTo>
                  <a:pt x="421560" y="52328"/>
                  <a:pt x="503010" y="96687"/>
                  <a:pt x="580918" y="126881"/>
                </a:cubicBezTo>
                <a:cubicBezTo>
                  <a:pt x="726296" y="181864"/>
                  <a:pt x="696660" y="357249"/>
                  <a:pt x="803272" y="404777"/>
                </a:cubicBezTo>
                <a:cubicBezTo>
                  <a:pt x="937281" y="464606"/>
                  <a:pt x="1138760" y="647073"/>
                  <a:pt x="1172682" y="760394"/>
                </a:cubicBezTo>
                <a:cubicBezTo>
                  <a:pt x="1187219" y="810344"/>
                  <a:pt x="1226918" y="886015"/>
                  <a:pt x="1241457" y="936711"/>
                </a:cubicBezTo>
                <a:cubicBezTo>
                  <a:pt x="1274576" y="1052473"/>
                  <a:pt x="1291314" y="1172299"/>
                  <a:pt x="1291220" y="129270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DD6ED8A-2CED-3CAA-07AF-9F50D9921B3E}"/>
              </a:ext>
            </a:extLst>
          </p:cNvPr>
          <p:cNvSpPr/>
          <p:nvPr/>
        </p:nvSpPr>
        <p:spPr>
          <a:xfrm>
            <a:off x="1148996" y="3378720"/>
            <a:ext cx="1554988" cy="1555343"/>
          </a:xfrm>
          <a:custGeom>
            <a:avLst/>
            <a:gdLst>
              <a:gd name="connsiteX0" fmla="*/ -782 w 1554988"/>
              <a:gd name="connsiteY0" fmla="*/ -17 h 1555343"/>
              <a:gd name="connsiteX1" fmla="*/ 411309 w 1554988"/>
              <a:gd name="connsiteY1" fmla="*/ 40615 h 1555343"/>
              <a:gd name="connsiteX2" fmla="*/ 645219 w 1554988"/>
              <a:gd name="connsiteY2" fmla="*/ 194753 h 1555343"/>
              <a:gd name="connsiteX3" fmla="*/ 967101 w 1554988"/>
              <a:gd name="connsiteY3" fmla="*/ 486441 h 1555343"/>
              <a:gd name="connsiteX4" fmla="*/ 1362791 w 1554988"/>
              <a:gd name="connsiteY4" fmla="*/ 908969 h 1555343"/>
              <a:gd name="connsiteX5" fmla="*/ 1494378 w 1554988"/>
              <a:gd name="connsiteY5" fmla="*/ 1126477 h 1555343"/>
              <a:gd name="connsiteX6" fmla="*/ 1554206 w 1554988"/>
              <a:gd name="connsiteY6" fmla="*/ 1555156 h 15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988" h="1555343">
                <a:moveTo>
                  <a:pt x="-782" y="-17"/>
                </a:moveTo>
                <a:cubicBezTo>
                  <a:pt x="137662" y="-1899"/>
                  <a:pt x="275903" y="11726"/>
                  <a:pt x="411309" y="40615"/>
                </a:cubicBezTo>
                <a:cubicBezTo>
                  <a:pt x="507483" y="62422"/>
                  <a:pt x="551282" y="159340"/>
                  <a:pt x="645219" y="194753"/>
                </a:cubicBezTo>
                <a:cubicBezTo>
                  <a:pt x="820232" y="260732"/>
                  <a:pt x="838684" y="429035"/>
                  <a:pt x="967101" y="486441"/>
                </a:cubicBezTo>
                <a:cubicBezTo>
                  <a:pt x="1128136" y="558384"/>
                  <a:pt x="1323092" y="772724"/>
                  <a:pt x="1362791" y="908969"/>
                </a:cubicBezTo>
                <a:cubicBezTo>
                  <a:pt x="1380311" y="969171"/>
                  <a:pt x="1477043" y="1065530"/>
                  <a:pt x="1494378" y="1126477"/>
                </a:cubicBezTo>
                <a:cubicBezTo>
                  <a:pt x="1534189" y="1265891"/>
                  <a:pt x="1554336" y="1410169"/>
                  <a:pt x="1554206" y="155515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6ACEDBC-4DF9-2C52-0FCE-F782850A39DD}"/>
              </a:ext>
            </a:extLst>
          </p:cNvPr>
          <p:cNvSpPr/>
          <p:nvPr/>
        </p:nvSpPr>
        <p:spPr>
          <a:xfrm>
            <a:off x="1148996" y="3126149"/>
            <a:ext cx="1807535" cy="1807542"/>
          </a:xfrm>
          <a:custGeom>
            <a:avLst/>
            <a:gdLst>
              <a:gd name="connsiteX0" fmla="*/ -782 w 1807535"/>
              <a:gd name="connsiteY0" fmla="*/ 7 h 1807542"/>
              <a:gd name="connsiteX1" fmla="*/ 478221 w 1807535"/>
              <a:gd name="connsiteY1" fmla="*/ 47162 h 1807542"/>
              <a:gd name="connsiteX2" fmla="*/ 703556 w 1807535"/>
              <a:gd name="connsiteY2" fmla="*/ 281444 h 1807542"/>
              <a:gd name="connsiteX3" fmla="*/ 1124221 w 1807535"/>
              <a:gd name="connsiteY3" fmla="*/ 565490 h 1807542"/>
              <a:gd name="connsiteX4" fmla="*/ 1468470 w 1807535"/>
              <a:gd name="connsiteY4" fmla="*/ 718883 h 1807542"/>
              <a:gd name="connsiteX5" fmla="*/ 1554206 w 1807535"/>
              <a:gd name="connsiteY5" fmla="*/ 1073009 h 1807542"/>
              <a:gd name="connsiteX6" fmla="*/ 1737233 w 1807535"/>
              <a:gd name="connsiteY6" fmla="*/ 1309342 h 1807542"/>
              <a:gd name="connsiteX7" fmla="*/ 1806753 w 1807535"/>
              <a:gd name="connsiteY7" fmla="*/ 1807355 h 180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7535" h="1807542">
                <a:moveTo>
                  <a:pt x="-782" y="7"/>
                </a:moveTo>
                <a:cubicBezTo>
                  <a:pt x="160140" y="-2155"/>
                  <a:pt x="320803" y="13669"/>
                  <a:pt x="478221" y="47162"/>
                </a:cubicBezTo>
                <a:cubicBezTo>
                  <a:pt x="590050" y="72696"/>
                  <a:pt x="594523" y="240254"/>
                  <a:pt x="703556" y="281444"/>
                </a:cubicBezTo>
                <a:cubicBezTo>
                  <a:pt x="907087" y="358233"/>
                  <a:pt x="974929" y="498766"/>
                  <a:pt x="1124221" y="565490"/>
                </a:cubicBezTo>
                <a:cubicBezTo>
                  <a:pt x="1217413" y="607240"/>
                  <a:pt x="1382548" y="626251"/>
                  <a:pt x="1468470" y="718883"/>
                </a:cubicBezTo>
                <a:cubicBezTo>
                  <a:pt x="1554392" y="811515"/>
                  <a:pt x="1531094" y="993983"/>
                  <a:pt x="1554206" y="1073009"/>
                </a:cubicBezTo>
                <a:cubicBezTo>
                  <a:pt x="1574708" y="1142902"/>
                  <a:pt x="1716917" y="1238330"/>
                  <a:pt x="1737233" y="1309342"/>
                </a:cubicBezTo>
                <a:cubicBezTo>
                  <a:pt x="1783493" y="1471289"/>
                  <a:pt x="1806884" y="1638921"/>
                  <a:pt x="1806753" y="1807355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F955C20-74AA-8E9C-A214-7048655A5F10}"/>
              </a:ext>
            </a:extLst>
          </p:cNvPr>
          <p:cNvSpPr/>
          <p:nvPr/>
        </p:nvSpPr>
        <p:spPr>
          <a:xfrm>
            <a:off x="1148996" y="2851571"/>
            <a:ext cx="2082264" cy="2082307"/>
          </a:xfrm>
          <a:custGeom>
            <a:avLst/>
            <a:gdLst>
              <a:gd name="connsiteX0" fmla="*/ -782 w 2082264"/>
              <a:gd name="connsiteY0" fmla="*/ 44 h 2082307"/>
              <a:gd name="connsiteX1" fmla="*/ 550909 w 2082264"/>
              <a:gd name="connsiteY1" fmla="*/ 54467 h 2082307"/>
              <a:gd name="connsiteX2" fmla="*/ 810726 w 2082264"/>
              <a:gd name="connsiteY2" fmla="*/ 324162 h 2082307"/>
              <a:gd name="connsiteX3" fmla="*/ 1295320 w 2082264"/>
              <a:gd name="connsiteY3" fmla="*/ 651450 h 2082307"/>
              <a:gd name="connsiteX4" fmla="*/ 1691756 w 2082264"/>
              <a:gd name="connsiteY4" fmla="*/ 827953 h 2082307"/>
              <a:gd name="connsiteX5" fmla="*/ 1790538 w 2082264"/>
              <a:gd name="connsiteY5" fmla="*/ 1236130 h 2082307"/>
              <a:gd name="connsiteX6" fmla="*/ 2001523 w 2082264"/>
              <a:gd name="connsiteY6" fmla="*/ 1508435 h 2082307"/>
              <a:gd name="connsiteX7" fmla="*/ 2081482 w 2082264"/>
              <a:gd name="connsiteY7" fmla="*/ 2082119 h 20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264" h="2082307">
                <a:moveTo>
                  <a:pt x="-782" y="44"/>
                </a:moveTo>
                <a:cubicBezTo>
                  <a:pt x="184575" y="-2491"/>
                  <a:pt x="369635" y="15756"/>
                  <a:pt x="550909" y="54467"/>
                </a:cubicBezTo>
                <a:cubicBezTo>
                  <a:pt x="679887" y="83730"/>
                  <a:pt x="716417" y="228548"/>
                  <a:pt x="810726" y="324162"/>
                </a:cubicBezTo>
                <a:cubicBezTo>
                  <a:pt x="1063834" y="581184"/>
                  <a:pt x="1106888" y="654059"/>
                  <a:pt x="1295320" y="651450"/>
                </a:cubicBezTo>
                <a:cubicBezTo>
                  <a:pt x="1410878" y="649772"/>
                  <a:pt x="1593532" y="721343"/>
                  <a:pt x="1691756" y="827953"/>
                </a:cubicBezTo>
                <a:cubicBezTo>
                  <a:pt x="1789980" y="934564"/>
                  <a:pt x="1764072" y="1144803"/>
                  <a:pt x="1790538" y="1236130"/>
                </a:cubicBezTo>
                <a:cubicBezTo>
                  <a:pt x="1814209" y="1316647"/>
                  <a:pt x="1978039" y="1426613"/>
                  <a:pt x="2001523" y="1508435"/>
                </a:cubicBezTo>
                <a:cubicBezTo>
                  <a:pt x="2054699" y="1695022"/>
                  <a:pt x="2081593" y="1888114"/>
                  <a:pt x="2081482" y="2082119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12310AE-B519-A2BC-59CA-3AC03DA1B91E}"/>
              </a:ext>
            </a:extLst>
          </p:cNvPr>
          <p:cNvSpPr/>
          <p:nvPr/>
        </p:nvSpPr>
        <p:spPr>
          <a:xfrm>
            <a:off x="1374705" y="2622886"/>
            <a:ext cx="2080772" cy="2011848"/>
          </a:xfrm>
          <a:custGeom>
            <a:avLst/>
            <a:gdLst>
              <a:gd name="connsiteX0" fmla="*/ -782 w 2080772"/>
              <a:gd name="connsiteY0" fmla="*/ 38 h 2011848"/>
              <a:gd name="connsiteX1" fmla="*/ 551097 w 2080772"/>
              <a:gd name="connsiteY1" fmla="*/ 54275 h 2011848"/>
              <a:gd name="connsiteX2" fmla="*/ 759286 w 2080772"/>
              <a:gd name="connsiteY2" fmla="*/ 344473 h 2011848"/>
              <a:gd name="connsiteX3" fmla="*/ 1295135 w 2080772"/>
              <a:gd name="connsiteY3" fmla="*/ 651257 h 2011848"/>
              <a:gd name="connsiteX4" fmla="*/ 1691569 w 2080772"/>
              <a:gd name="connsiteY4" fmla="*/ 827948 h 2011848"/>
              <a:gd name="connsiteX5" fmla="*/ 1747484 w 2080772"/>
              <a:gd name="connsiteY5" fmla="*/ 1269860 h 2011848"/>
              <a:gd name="connsiteX6" fmla="*/ 2001151 w 2080772"/>
              <a:gd name="connsiteY6" fmla="*/ 1508429 h 2011848"/>
              <a:gd name="connsiteX7" fmla="*/ 2079990 w 2080772"/>
              <a:gd name="connsiteY7" fmla="*/ 2011661 h 201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772" h="2011848">
                <a:moveTo>
                  <a:pt x="-782" y="38"/>
                </a:moveTo>
                <a:cubicBezTo>
                  <a:pt x="184613" y="-2459"/>
                  <a:pt x="369728" y="15732"/>
                  <a:pt x="551097" y="54275"/>
                </a:cubicBezTo>
                <a:cubicBezTo>
                  <a:pt x="679887" y="83538"/>
                  <a:pt x="664976" y="248858"/>
                  <a:pt x="759286" y="344473"/>
                </a:cubicBezTo>
                <a:cubicBezTo>
                  <a:pt x="1012579" y="601680"/>
                  <a:pt x="1137082" y="568131"/>
                  <a:pt x="1295135" y="651257"/>
                </a:cubicBezTo>
                <a:cubicBezTo>
                  <a:pt x="1397459" y="705122"/>
                  <a:pt x="1593347" y="721337"/>
                  <a:pt x="1691569" y="827948"/>
                </a:cubicBezTo>
                <a:cubicBezTo>
                  <a:pt x="1789793" y="934558"/>
                  <a:pt x="1721205" y="1178533"/>
                  <a:pt x="1747484" y="1269860"/>
                </a:cubicBezTo>
                <a:cubicBezTo>
                  <a:pt x="1771155" y="1350377"/>
                  <a:pt x="1977667" y="1426607"/>
                  <a:pt x="2001151" y="1508429"/>
                </a:cubicBezTo>
                <a:cubicBezTo>
                  <a:pt x="2053338" y="1690525"/>
                  <a:pt x="2079990" y="1812791"/>
                  <a:pt x="2079990" y="201166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9C02A48-9C57-0D47-00AE-2A9AED48CBBF}"/>
              </a:ext>
            </a:extLst>
          </p:cNvPr>
          <p:cNvSpPr/>
          <p:nvPr/>
        </p:nvSpPr>
        <p:spPr>
          <a:xfrm>
            <a:off x="2105324" y="2425361"/>
            <a:ext cx="1520507" cy="1825053"/>
          </a:xfrm>
          <a:custGeom>
            <a:avLst/>
            <a:gdLst>
              <a:gd name="connsiteX0" fmla="*/ -782 w 1520507"/>
              <a:gd name="connsiteY0" fmla="*/ -188 h 1825053"/>
              <a:gd name="connsiteX1" fmla="*/ 207593 w 1520507"/>
              <a:gd name="connsiteY1" fmla="*/ 290195 h 1825053"/>
              <a:gd name="connsiteX2" fmla="*/ 743442 w 1520507"/>
              <a:gd name="connsiteY2" fmla="*/ 596794 h 1825053"/>
              <a:gd name="connsiteX3" fmla="*/ 1139878 w 1520507"/>
              <a:gd name="connsiteY3" fmla="*/ 773484 h 1825053"/>
              <a:gd name="connsiteX4" fmla="*/ 1195793 w 1520507"/>
              <a:gd name="connsiteY4" fmla="*/ 1215396 h 1825053"/>
              <a:gd name="connsiteX5" fmla="*/ 1449459 w 1520507"/>
              <a:gd name="connsiteY5" fmla="*/ 1453966 h 1825053"/>
              <a:gd name="connsiteX6" fmla="*/ 1519725 w 1520507"/>
              <a:gd name="connsiteY6" fmla="*/ 1824866 h 182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507" h="1825053">
                <a:moveTo>
                  <a:pt x="-782" y="-188"/>
                </a:moveTo>
                <a:cubicBezTo>
                  <a:pt x="128194" y="29074"/>
                  <a:pt x="113284" y="194395"/>
                  <a:pt x="207593" y="290195"/>
                </a:cubicBezTo>
                <a:cubicBezTo>
                  <a:pt x="460887" y="547217"/>
                  <a:pt x="585391" y="513854"/>
                  <a:pt x="743442" y="596794"/>
                </a:cubicBezTo>
                <a:cubicBezTo>
                  <a:pt x="845766" y="650658"/>
                  <a:pt x="1041654" y="666874"/>
                  <a:pt x="1139878" y="773484"/>
                </a:cubicBezTo>
                <a:cubicBezTo>
                  <a:pt x="1238102" y="880095"/>
                  <a:pt x="1169327" y="1124069"/>
                  <a:pt x="1195793" y="1215396"/>
                </a:cubicBezTo>
                <a:cubicBezTo>
                  <a:pt x="1219277" y="1295913"/>
                  <a:pt x="1425974" y="1372144"/>
                  <a:pt x="1449459" y="1453966"/>
                </a:cubicBezTo>
                <a:cubicBezTo>
                  <a:pt x="1484089" y="1575207"/>
                  <a:pt x="1507610" y="1699357"/>
                  <a:pt x="1519725" y="182486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9FB9659-85C9-65E3-845B-A0A994B40520}"/>
              </a:ext>
            </a:extLst>
          </p:cNvPr>
          <p:cNvSpPr/>
          <p:nvPr/>
        </p:nvSpPr>
        <p:spPr>
          <a:xfrm>
            <a:off x="2582835" y="2482953"/>
            <a:ext cx="655320" cy="350771"/>
          </a:xfrm>
          <a:custGeom>
            <a:avLst/>
            <a:gdLst>
              <a:gd name="connsiteX0" fmla="*/ -782 w 655320"/>
              <a:gd name="connsiteY0" fmla="*/ -188 h 350771"/>
              <a:gd name="connsiteX1" fmla="*/ 535254 w 655320"/>
              <a:gd name="connsiteY1" fmla="*/ 306597 h 350771"/>
              <a:gd name="connsiteX2" fmla="*/ 654539 w 655320"/>
              <a:gd name="connsiteY2" fmla="*/ 350583 h 35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320" h="350771">
                <a:moveTo>
                  <a:pt x="-782" y="-188"/>
                </a:moveTo>
                <a:cubicBezTo>
                  <a:pt x="252512" y="257019"/>
                  <a:pt x="377202" y="223471"/>
                  <a:pt x="535254" y="306597"/>
                </a:cubicBezTo>
                <a:cubicBezTo>
                  <a:pt x="573593" y="324862"/>
                  <a:pt x="613515" y="339587"/>
                  <a:pt x="654539" y="350583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0A256A-D2C2-12B6-4450-4BB82ED19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425" y="2204864"/>
            <a:ext cx="4347047" cy="4104456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/>
              <a:t>sound in, sound out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different from conventional US but as safe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quantitative images of acoustic properties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novel diagnostic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95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71E4AB-B68E-4F61-BA53-3C7D9BBAE83E}"/>
              </a:ext>
            </a:extLst>
          </p:cNvPr>
          <p:cNvSpPr/>
          <p:nvPr/>
        </p:nvSpPr>
        <p:spPr>
          <a:xfrm>
            <a:off x="564" y="854472"/>
            <a:ext cx="488105" cy="1597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90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533400" y="6406480"/>
            <a:ext cx="8077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From: </a:t>
            </a:r>
            <a:r>
              <a:rPr lang="en-US" sz="1600" b="1" dirty="0" err="1">
                <a:latin typeface="+mn-lt"/>
              </a:rPr>
              <a:t>Duric</a:t>
            </a:r>
            <a:r>
              <a:rPr lang="en-US" sz="1600" b="1" dirty="0">
                <a:latin typeface="+mn-lt"/>
              </a:rPr>
              <a:t>, </a:t>
            </a:r>
            <a:r>
              <a:rPr lang="en-US" sz="1600" b="1" dirty="0" err="1">
                <a:latin typeface="+mn-lt"/>
              </a:rPr>
              <a:t>Littrup</a:t>
            </a:r>
            <a:r>
              <a:rPr lang="en-US" sz="1600" b="1" dirty="0">
                <a:latin typeface="+mn-lt"/>
              </a:rPr>
              <a:t>, 2017</a:t>
            </a:r>
            <a:r>
              <a:rPr lang="en-US" sz="1600" i="1" dirty="0">
                <a:latin typeface="+mn-lt"/>
              </a:rPr>
              <a:t>. </a:t>
            </a:r>
            <a:r>
              <a:rPr lang="en-US" sz="1600" dirty="0">
                <a:latin typeface="+mn-lt"/>
              </a:rPr>
              <a:t>Breast Ultrasound Tomography</a:t>
            </a:r>
            <a:r>
              <a:rPr lang="en-US" sz="1600" i="1" dirty="0">
                <a:latin typeface="+mn-lt"/>
              </a:rPr>
              <a:t>, </a:t>
            </a:r>
            <a:r>
              <a:rPr lang="en-US" sz="1600" i="1" dirty="0" err="1">
                <a:latin typeface="+mn-lt"/>
              </a:rPr>
              <a:t>IntechOpen</a:t>
            </a:r>
            <a:endParaRPr lang="LID4096" sz="1600" i="1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Speed of Sound vs MRI Images</a:t>
            </a:r>
            <a:endParaRPr lang="LID4096" sz="2800" dirty="0"/>
          </a:p>
        </p:txBody>
      </p:sp>
      <p:pic>
        <p:nvPicPr>
          <p:cNvPr id="9" name="Picture 8" descr="A picture containing old&#10;&#10;Description automatically generated">
            <a:extLst>
              <a:ext uri="{FF2B5EF4-FFF2-40B4-BE49-F238E27FC236}">
                <a16:creationId xmlns:a16="http://schemas.microsoft.com/office/drawing/2014/main" id="{916B5114-C727-8AD5-BE93-B14EC8D72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38" y="1772816"/>
            <a:ext cx="8263725" cy="3719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893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99F8-2203-C828-DED6-3899BA40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2656"/>
            <a:ext cx="8077200" cy="762000"/>
          </a:xfrm>
        </p:spPr>
        <p:txBody>
          <a:bodyPr/>
          <a:lstStyle/>
          <a:p>
            <a:r>
              <a:rPr lang="en-US" sz="3200" dirty="0"/>
              <a:t>H2020: PAMMOTH</a:t>
            </a:r>
            <a:endParaRPr lang="LID4096" sz="32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F0FBFCF-E50E-A343-A950-599993A22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68" y="1094656"/>
            <a:ext cx="5976664" cy="4406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D5F45B-6C55-B114-EA37-98BABA23AA4E}"/>
              </a:ext>
            </a:extLst>
          </p:cNvPr>
          <p:cNvSpPr txBox="1"/>
          <p:nvPr/>
        </p:nvSpPr>
        <p:spPr>
          <a:xfrm>
            <a:off x="522637" y="5734934"/>
            <a:ext cx="8077200" cy="71840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1600" b="1" dirty="0">
                <a:latin typeface="+mn-lt"/>
              </a:rPr>
              <a:t>Combined PAT+UST scanner to obtain novel diagnostic information from high resolution maps of optical and acoustic properties</a:t>
            </a:r>
            <a:endParaRPr lang="LID4096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573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0EAF-4FD9-4750-044C-5C38F48E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6672"/>
            <a:ext cx="8077200" cy="762000"/>
          </a:xfrm>
        </p:spPr>
        <p:txBody>
          <a:bodyPr/>
          <a:lstStyle/>
          <a:p>
            <a:r>
              <a:rPr lang="en-US" dirty="0"/>
              <a:t>PAM3 System</a:t>
            </a:r>
            <a:endParaRPr lang="LID4096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C466202-0E29-4533-3FFE-171870ACB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3" y="1844824"/>
            <a:ext cx="835659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878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heme/theme1.xml><?xml version="1.0" encoding="utf-8"?>
<a:theme xmlns:a="http://schemas.openxmlformats.org/drawingml/2006/main" name="template-cwi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0500"/>
      </a:accent1>
      <a:accent2>
        <a:srgbClr val="A70500"/>
      </a:accent2>
      <a:accent3>
        <a:srgbClr val="FFFFFF"/>
      </a:accent3>
      <a:accent4>
        <a:srgbClr val="000000"/>
      </a:accent4>
      <a:accent5>
        <a:srgbClr val="D0AAAA"/>
      </a:accent5>
      <a:accent6>
        <a:srgbClr val="970400"/>
      </a:accent6>
      <a:hlink>
        <a:srgbClr val="7F0400"/>
      </a:hlink>
      <a:folHlink>
        <a:srgbClr val="7E5D5D"/>
      </a:folHlink>
    </a:clrScheme>
    <a:fontScheme name="template-cw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28" charset="0"/>
          </a:defRPr>
        </a:defPPr>
      </a:lstStyle>
    </a:lnDef>
  </a:objectDefaults>
  <a:extraClrSchemeLst>
    <a:extraClrScheme>
      <a:clrScheme name="template-cw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cw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Office\Templates\template-cwi.pot</Template>
  <TotalTime>238</TotalTime>
  <Words>2522</Words>
  <Application>Microsoft Office PowerPoint</Application>
  <PresentationFormat>On-screen Show (4:3)</PresentationFormat>
  <Paragraphs>599</Paragraphs>
  <Slides>57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Abadi</vt:lpstr>
      <vt:lpstr>Arial</vt:lpstr>
      <vt:lpstr>Cambria</vt:lpstr>
      <vt:lpstr>Cambria Math</vt:lpstr>
      <vt:lpstr>CMSS8</vt:lpstr>
      <vt:lpstr>Times New Roman</vt:lpstr>
      <vt:lpstr>Verdana</vt:lpstr>
      <vt:lpstr>Wingdings</vt:lpstr>
      <vt:lpstr>template-cwi</vt:lpstr>
      <vt:lpstr>Photoacoustic and Ultrasonic Tomography for Breast Imaging</vt:lpstr>
      <vt:lpstr>Breast Cancer</vt:lpstr>
      <vt:lpstr>Conventional Breast Imaging</vt:lpstr>
      <vt:lpstr>Photoacoustic Tomography (PAT)</vt:lpstr>
      <vt:lpstr>Photoacoustic Imaging: Spectral Properties</vt:lpstr>
      <vt:lpstr>Ultrasound Tomography (UST)</vt:lpstr>
      <vt:lpstr>Speed of Sound vs MRI Images</vt:lpstr>
      <vt:lpstr>H2020: PAMMOTH</vt:lpstr>
      <vt:lpstr>PAM3 System</vt:lpstr>
      <vt:lpstr>Our Contributions</vt:lpstr>
      <vt:lpstr>PAT: Mathematical Modelling</vt:lpstr>
      <vt:lpstr>PAT Image Reconstruction –  General Considerations</vt:lpstr>
      <vt:lpstr>PAT Sensing Geometries</vt:lpstr>
      <vt:lpstr>PAT Visibility Condition</vt:lpstr>
      <vt:lpstr>PAT Reconstruction Approaches</vt:lpstr>
      <vt:lpstr>Model-Based Approaches</vt:lpstr>
      <vt:lpstr>Acoustic Wave Solvers</vt:lpstr>
      <vt:lpstr>k-Wave</vt:lpstr>
      <vt:lpstr>Variational Regularization Approaches</vt:lpstr>
      <vt:lpstr>Comparison for One-Sided Sensor Data</vt:lpstr>
      <vt:lpstr>Comparison for Sub-Sampled Data</vt:lpstr>
      <vt:lpstr>PAMMOTH modeling, baseline</vt:lpstr>
      <vt:lpstr>PowerPoint Presentation</vt:lpstr>
      <vt:lpstr>PowerPoint Presentation</vt:lpstr>
      <vt:lpstr>PowerPoint Presentation</vt:lpstr>
      <vt:lpstr>PowerPoint Presentation</vt:lpstr>
      <vt:lpstr>Illustration: Phantom Validation</vt:lpstr>
      <vt:lpstr>Illustration: Phantom Validation</vt:lpstr>
      <vt:lpstr>Illustration: In Vivo Results</vt:lpstr>
      <vt:lpstr>How deep can we image?</vt:lpstr>
      <vt:lpstr>UST: Mathematical Modelling (simplified)</vt:lpstr>
      <vt:lpstr>UST Reconstruction Approaches</vt:lpstr>
      <vt:lpstr>Time Domain Full Waveform Inversion</vt:lpstr>
      <vt:lpstr>3D Time Domain FWI for Breast UST</vt:lpstr>
      <vt:lpstr>Numerical proof-of-concept study</vt:lpstr>
      <vt:lpstr>Numerical proof-of-concept study</vt:lpstr>
      <vt:lpstr>FWI for Experimental Data: Where Are We?</vt:lpstr>
      <vt:lpstr>SOS Phantom</vt:lpstr>
      <vt:lpstr>SOS Phantom: Travel Time Tomography </vt:lpstr>
      <vt:lpstr>SOS Phantom: FWI</vt:lpstr>
      <vt:lpstr>SOS Phantom: FWI</vt:lpstr>
      <vt:lpstr>SOS Phantom: FWI</vt:lpstr>
      <vt:lpstr>SOS Phantom: FWI</vt:lpstr>
      <vt:lpstr>SOS Phantom: FWI</vt:lpstr>
      <vt:lpstr>In Vivo  Results: TTT</vt:lpstr>
      <vt:lpstr>In Vivo  Results FWI</vt:lpstr>
      <vt:lpstr>In Vivo  Results FWI</vt:lpstr>
      <vt:lpstr>In Vivo  Results FWI</vt:lpstr>
      <vt:lpstr>In Vivo  Results FWI</vt:lpstr>
      <vt:lpstr>In Vivo  Results FWI</vt:lpstr>
      <vt:lpstr>In Vivo  Results FWI</vt:lpstr>
      <vt:lpstr>Improvement (up to now…)</vt:lpstr>
      <vt:lpstr>PowerPoint Presentation</vt:lpstr>
      <vt:lpstr>Using 2SOS model in PAT</vt:lpstr>
      <vt:lpstr>Using TOF model in PAT</vt:lpstr>
      <vt:lpstr>Using FWI model in PAT</vt:lpstr>
      <vt:lpstr>Summary &amp; Outlook</vt:lpstr>
    </vt:vector>
  </TitlesOfParts>
  <Manager/>
  <Company>Het Hoofdkantoor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CWI</dc:title>
  <dc:subject/>
  <dc:creator>Thom Bouman</dc:creator>
  <cp:keywords/>
  <dc:description/>
  <cp:lastModifiedBy>Felix Lucka</cp:lastModifiedBy>
  <cp:revision>282</cp:revision>
  <dcterms:created xsi:type="dcterms:W3CDTF">2001-02-21T14:32:28Z</dcterms:created>
  <dcterms:modified xsi:type="dcterms:W3CDTF">2023-11-15T16:59:33Z</dcterms:modified>
  <cp:category/>
</cp:coreProperties>
</file>